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6" r:id="rId4"/>
    <p:sldId id="264" r:id="rId5"/>
    <p:sldId id="263" r:id="rId6"/>
    <p:sldId id="267" r:id="rId7"/>
    <p:sldId id="269" r:id="rId8"/>
    <p:sldId id="270" r:id="rId9"/>
    <p:sldId id="272" r:id="rId10"/>
    <p:sldId id="271" r:id="rId11"/>
    <p:sldId id="275" r:id="rId12"/>
    <p:sldId id="274" r:id="rId13"/>
    <p:sldId id="273" r:id="rId14"/>
    <p:sldId id="268" r:id="rId15"/>
    <p:sldId id="276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999FF"/>
    <a:srgbClr val="CC99FF"/>
    <a:srgbClr val="FFCCCC"/>
    <a:srgbClr val="3399FF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279B0-B9E1-40B9-B11C-240FD9D924E6}" type="doc">
      <dgm:prSet loTypeId="urn:microsoft.com/office/officeart/2009/3/layout/Pi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245C8F5-9E6C-43E7-B805-3CB6A64401C0}">
      <dgm:prSet phldrT="[Текст]"/>
      <dgm:spPr/>
      <dgm:t>
        <a:bodyPr/>
        <a:lstStyle/>
        <a:p>
          <a:endParaRPr lang="ru-RU" b="1" dirty="0">
            <a:latin typeface="Segoe UI Light" panose="020B0502040204020203" pitchFamily="34" charset="0"/>
          </a:endParaRPr>
        </a:p>
      </dgm:t>
    </dgm:pt>
    <dgm:pt modelId="{0F543F25-928E-44C9-ABEF-A8E02CAA60EA}" type="parTrans" cxnId="{C1949C1A-F39F-4217-8E2B-4118CA53ADC9}">
      <dgm:prSet/>
      <dgm:spPr/>
      <dgm:t>
        <a:bodyPr/>
        <a:lstStyle/>
        <a:p>
          <a:endParaRPr lang="ru-RU"/>
        </a:p>
      </dgm:t>
    </dgm:pt>
    <dgm:pt modelId="{74982940-FFA2-4BC9-9BD2-D7007E425B82}" type="sibTrans" cxnId="{C1949C1A-F39F-4217-8E2B-4118CA53ADC9}">
      <dgm:prSet/>
      <dgm:spPr/>
      <dgm:t>
        <a:bodyPr/>
        <a:lstStyle/>
        <a:p>
          <a:endParaRPr lang="ru-RU"/>
        </a:p>
      </dgm:t>
    </dgm:pt>
    <dgm:pt modelId="{D9B12C1F-3A93-4CF1-B6D8-E20118942A28}">
      <dgm:prSet phldrT="[Текст]" custT="1"/>
      <dgm:spPr/>
      <dgm:t>
        <a:bodyPr/>
        <a:lstStyle/>
        <a:p>
          <a:r>
            <a:rPr lang="ru-RU" sz="8000" dirty="0" smtClean="0">
              <a:latin typeface="Segoe UI Light" panose="020B0502040204020203" pitchFamily="34" charset="0"/>
            </a:rPr>
            <a:t>с</a:t>
          </a:r>
          <a:endParaRPr lang="ru-RU" sz="8000" dirty="0">
            <a:latin typeface="Segoe UI Light" panose="020B0502040204020203" pitchFamily="34" charset="0"/>
          </a:endParaRPr>
        </a:p>
      </dgm:t>
    </dgm:pt>
    <dgm:pt modelId="{916CA5A0-C9FB-441C-B058-858E80367A8A}" type="parTrans" cxnId="{3CC04F8D-AB43-43B8-8126-993DFA1FFDA6}">
      <dgm:prSet/>
      <dgm:spPr/>
      <dgm:t>
        <a:bodyPr/>
        <a:lstStyle/>
        <a:p>
          <a:endParaRPr lang="ru-RU"/>
        </a:p>
      </dgm:t>
    </dgm:pt>
    <dgm:pt modelId="{1851460C-566F-4AAA-AD90-04505D26504C}" type="sibTrans" cxnId="{3CC04F8D-AB43-43B8-8126-993DFA1FFDA6}">
      <dgm:prSet/>
      <dgm:spPr/>
      <dgm:t>
        <a:bodyPr/>
        <a:lstStyle/>
        <a:p>
          <a:endParaRPr lang="ru-RU"/>
        </a:p>
      </dgm:t>
    </dgm:pt>
    <dgm:pt modelId="{CD687270-B335-4E30-913C-211E02912065}">
      <dgm:prSet phldrT="[Текст]"/>
      <dgm:spPr/>
      <dgm:t>
        <a:bodyPr/>
        <a:lstStyle/>
        <a:p>
          <a:endParaRPr lang="ru-RU" b="1" dirty="0">
            <a:latin typeface="Segoe UI Light" panose="020B0502040204020203" pitchFamily="34" charset="0"/>
          </a:endParaRPr>
        </a:p>
      </dgm:t>
    </dgm:pt>
    <dgm:pt modelId="{9F4E3D95-C008-491D-8C7F-29C05303FE1A}" type="parTrans" cxnId="{C8CC280B-1076-463F-8498-58B76A8BF3C2}">
      <dgm:prSet/>
      <dgm:spPr/>
      <dgm:t>
        <a:bodyPr/>
        <a:lstStyle/>
        <a:p>
          <a:endParaRPr lang="ru-RU"/>
        </a:p>
      </dgm:t>
    </dgm:pt>
    <dgm:pt modelId="{01E5AE9D-BA66-44CA-A43A-C49696C29C63}" type="sibTrans" cxnId="{C8CC280B-1076-463F-8498-58B76A8BF3C2}">
      <dgm:prSet/>
      <dgm:spPr/>
      <dgm:t>
        <a:bodyPr/>
        <a:lstStyle/>
        <a:p>
          <a:endParaRPr lang="ru-RU"/>
        </a:p>
      </dgm:t>
    </dgm:pt>
    <dgm:pt modelId="{3199C885-632C-41FC-8905-3525ED295192}">
      <dgm:prSet phldrT="[Текст]" custT="1"/>
      <dgm:spPr/>
      <dgm:t>
        <a:bodyPr/>
        <a:lstStyle/>
        <a:p>
          <a:r>
            <a:rPr lang="en-US" sz="6500" b="1" dirty="0" smtClean="0">
              <a:latin typeface="Segoe UI Light" panose="020B0502040204020203" pitchFamily="34" charset="0"/>
            </a:rPr>
            <a:t>D</a:t>
          </a:r>
          <a:endParaRPr lang="ru-RU" sz="6500" b="1" dirty="0">
            <a:latin typeface="Segoe UI Light" panose="020B0502040204020203" pitchFamily="34" charset="0"/>
          </a:endParaRPr>
        </a:p>
      </dgm:t>
    </dgm:pt>
    <dgm:pt modelId="{E35FB7F9-974C-48FF-8B23-C81AB2C3686A}" type="parTrans" cxnId="{5A10B4FA-72FE-4F0B-AF49-5B728BB3DFAE}">
      <dgm:prSet/>
      <dgm:spPr/>
      <dgm:t>
        <a:bodyPr/>
        <a:lstStyle/>
        <a:p>
          <a:endParaRPr lang="ru-RU"/>
        </a:p>
      </dgm:t>
    </dgm:pt>
    <dgm:pt modelId="{3536DBFC-0155-488D-BEF6-2A4DED992EE2}" type="sibTrans" cxnId="{5A10B4FA-72FE-4F0B-AF49-5B728BB3DFAE}">
      <dgm:prSet/>
      <dgm:spPr/>
      <dgm:t>
        <a:bodyPr/>
        <a:lstStyle/>
        <a:p>
          <a:endParaRPr lang="ru-RU"/>
        </a:p>
      </dgm:t>
    </dgm:pt>
    <dgm:pt modelId="{4DFD35FE-0B7C-4B1F-96B1-45C21D7FD021}">
      <dgm:prSet phldrT="[Текст]"/>
      <dgm:spPr/>
      <dgm:t>
        <a:bodyPr/>
        <a:lstStyle/>
        <a:p>
          <a:endParaRPr lang="ru-RU" dirty="0"/>
        </a:p>
      </dgm:t>
    </dgm:pt>
    <dgm:pt modelId="{050B1E19-AE88-44CF-8046-E0D9BF901A63}" type="parTrans" cxnId="{DE760447-6E78-4B9C-B44A-349EB94F0D55}">
      <dgm:prSet/>
      <dgm:spPr/>
      <dgm:t>
        <a:bodyPr/>
        <a:lstStyle/>
        <a:p>
          <a:endParaRPr lang="ru-RU"/>
        </a:p>
      </dgm:t>
    </dgm:pt>
    <dgm:pt modelId="{CD7EB5DF-B42B-44CB-BABA-510469B90B2C}" type="sibTrans" cxnId="{DE760447-6E78-4B9C-B44A-349EB94F0D55}">
      <dgm:prSet/>
      <dgm:spPr/>
      <dgm:t>
        <a:bodyPr/>
        <a:lstStyle/>
        <a:p>
          <a:endParaRPr lang="ru-RU"/>
        </a:p>
      </dgm:t>
    </dgm:pt>
    <dgm:pt modelId="{8C7BFACE-165A-48EF-BAD1-AE60BDCE201B}">
      <dgm:prSet phldrT="[Текст]" custT="1"/>
      <dgm:spPr/>
      <dgm:t>
        <a:bodyPr/>
        <a:lstStyle/>
        <a:p>
          <a:r>
            <a:rPr lang="en-US" sz="6500" b="1" dirty="0" smtClean="0">
              <a:latin typeface="Segoe UI Light" panose="020B0502040204020203" pitchFamily="34" charset="0"/>
            </a:rPr>
            <a:t>I</a:t>
          </a:r>
          <a:endParaRPr lang="ru-RU" sz="6500" b="1" dirty="0">
            <a:latin typeface="Segoe UI Light" panose="020B0502040204020203" pitchFamily="34" charset="0"/>
          </a:endParaRPr>
        </a:p>
      </dgm:t>
    </dgm:pt>
    <dgm:pt modelId="{A1A35498-04D3-42E4-BF3C-2209C0F328CC}" type="parTrans" cxnId="{0331FB57-403B-4047-B90E-19E451F603B9}">
      <dgm:prSet/>
      <dgm:spPr/>
      <dgm:t>
        <a:bodyPr/>
        <a:lstStyle/>
        <a:p>
          <a:endParaRPr lang="ru-RU"/>
        </a:p>
      </dgm:t>
    </dgm:pt>
    <dgm:pt modelId="{80A9B865-ADF0-46A5-8BE3-3810776A87B9}" type="sibTrans" cxnId="{0331FB57-403B-4047-B90E-19E451F603B9}">
      <dgm:prSet/>
      <dgm:spPr/>
      <dgm:t>
        <a:bodyPr/>
        <a:lstStyle/>
        <a:p>
          <a:endParaRPr lang="ru-RU"/>
        </a:p>
      </dgm:t>
    </dgm:pt>
    <dgm:pt modelId="{C6898AAF-752C-46F2-B8EE-8572495438DC}">
      <dgm:prSet phldrT="[Текст]"/>
      <dgm:spPr/>
      <dgm:t>
        <a:bodyPr/>
        <a:lstStyle/>
        <a:p>
          <a:endParaRPr lang="ru-RU" dirty="0"/>
        </a:p>
      </dgm:t>
    </dgm:pt>
    <dgm:pt modelId="{187811F0-FF4E-4A86-AA2E-DF646CAEACAE}" type="parTrans" cxnId="{45FD342D-D9AF-4B3D-B798-193BC295343D}">
      <dgm:prSet/>
      <dgm:spPr/>
      <dgm:t>
        <a:bodyPr/>
        <a:lstStyle/>
        <a:p>
          <a:endParaRPr lang="ru-RU"/>
        </a:p>
      </dgm:t>
    </dgm:pt>
    <dgm:pt modelId="{48BD4A8B-3B22-4B27-9A12-438B1BE9DA9D}" type="sibTrans" cxnId="{45FD342D-D9AF-4B3D-B798-193BC295343D}">
      <dgm:prSet/>
      <dgm:spPr/>
      <dgm:t>
        <a:bodyPr/>
        <a:lstStyle/>
        <a:p>
          <a:endParaRPr lang="ru-RU"/>
        </a:p>
      </dgm:t>
    </dgm:pt>
    <dgm:pt modelId="{FC0DBA81-5290-44DF-BF2D-E10C879BD214}" type="pres">
      <dgm:prSet presAssocID="{2D2279B0-B9E1-40B9-B11C-240FD9D924E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573489-94A5-4DA2-B947-4F79FD336DAD}" type="pres">
      <dgm:prSet presAssocID="{4245C8F5-9E6C-43E7-B805-3CB6A64401C0}" presName="ParentComposite" presStyleCnt="0"/>
      <dgm:spPr/>
    </dgm:pt>
    <dgm:pt modelId="{C7B3B6F1-AC31-4281-BF57-115BE55B1515}" type="pres">
      <dgm:prSet presAssocID="{4245C8F5-9E6C-43E7-B805-3CB6A64401C0}" presName="Chord" presStyleLbl="bgShp" presStyleIdx="0" presStyleCnt="4" custLinFactNeighborX="19374" custLinFactNeighborY="-14824"/>
      <dgm:spPr/>
      <dgm:t>
        <a:bodyPr/>
        <a:lstStyle/>
        <a:p>
          <a:endParaRPr lang="ru-RU"/>
        </a:p>
      </dgm:t>
    </dgm:pt>
    <dgm:pt modelId="{AB574AE1-8C48-4881-8693-F5EE56AFDCD0}" type="pres">
      <dgm:prSet presAssocID="{4245C8F5-9E6C-43E7-B805-3CB6A64401C0}" presName="Pie" presStyleLbl="alignNode1" presStyleIdx="0" presStyleCnt="4" custLinFactNeighborX="21872" custLinFactNeighborY="-247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28B140-EF3D-4DFC-A812-089E0C5280AF}" type="pres">
      <dgm:prSet presAssocID="{4245C8F5-9E6C-43E7-B805-3CB6A64401C0}" presName="Parent" presStyleLbl="revTx" presStyleIdx="0" presStyleCnt="7" custLinFactNeighborX="29316" custLinFactNeighborY="90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46CBE-9232-435B-8D26-951B11CEE331}" type="pres">
      <dgm:prSet presAssocID="{1851460C-566F-4AAA-AD90-04505D26504C}" presName="negSibTrans" presStyleCnt="0"/>
      <dgm:spPr/>
    </dgm:pt>
    <dgm:pt modelId="{7B6D7A52-EB91-4381-B0BD-D63BE9693CF8}" type="pres">
      <dgm:prSet presAssocID="{4245C8F5-9E6C-43E7-B805-3CB6A64401C0}" presName="composite" presStyleCnt="0"/>
      <dgm:spPr/>
    </dgm:pt>
    <dgm:pt modelId="{AC53EE07-1DD2-4FA7-B67C-26629473A71B}" type="pres">
      <dgm:prSet presAssocID="{4245C8F5-9E6C-43E7-B805-3CB6A64401C0}" presName="Child" presStyleLbl="revTx" presStyleIdx="1" presStyleCnt="7" custLinFactNeighborX="6925" custLinFactNeighborY="-8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AEBE2-905E-4722-830F-668172EF029D}" type="pres">
      <dgm:prSet presAssocID="{74982940-FFA2-4BC9-9BD2-D7007E425B82}" presName="sibTrans" presStyleCnt="0"/>
      <dgm:spPr/>
    </dgm:pt>
    <dgm:pt modelId="{861136A2-7DA2-4F1A-BE51-1E20C58D5EF9}" type="pres">
      <dgm:prSet presAssocID="{CD687270-B335-4E30-913C-211E02912065}" presName="ParentComposite" presStyleCnt="0"/>
      <dgm:spPr/>
    </dgm:pt>
    <dgm:pt modelId="{20EEDC00-D6F1-45B9-974F-024DE755AB93}" type="pres">
      <dgm:prSet presAssocID="{CD687270-B335-4E30-913C-211E02912065}" presName="Chord" presStyleLbl="bgShp" presStyleIdx="1" presStyleCnt="4" custLinFactNeighborX="-58791" custLinFactNeighborY="-14351"/>
      <dgm:spPr/>
    </dgm:pt>
    <dgm:pt modelId="{8A31BEA1-863A-44CC-99CF-9054E49E324D}" type="pres">
      <dgm:prSet presAssocID="{CD687270-B335-4E30-913C-211E02912065}" presName="Pie" presStyleLbl="alignNode1" presStyleIdx="1" presStyleCnt="4" custLinFactNeighborX="-72702" custLinFactNeighborY="-24839"/>
      <dgm:spPr/>
      <dgm:t>
        <a:bodyPr/>
        <a:lstStyle/>
        <a:p>
          <a:endParaRPr lang="ru-RU"/>
        </a:p>
      </dgm:t>
    </dgm:pt>
    <dgm:pt modelId="{AF63BC6A-4005-4D27-A942-47C163CD5AE4}" type="pres">
      <dgm:prSet presAssocID="{CD687270-B335-4E30-913C-211E02912065}" presName="Parent" presStyleLbl="revTx" presStyleIdx="2" presStyleCnt="7" custLinFactNeighborX="-96199" custLinFactNeighborY="1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47F3C-46E3-492C-8459-270261344B8B}" type="pres">
      <dgm:prSet presAssocID="{3536DBFC-0155-488D-BEF6-2A4DED992EE2}" presName="negSibTrans" presStyleCnt="0"/>
      <dgm:spPr/>
    </dgm:pt>
    <dgm:pt modelId="{AB312B66-7191-47EA-8CB8-3D7FBC2FEB16}" type="pres">
      <dgm:prSet presAssocID="{CD687270-B335-4E30-913C-211E02912065}" presName="composite" presStyleCnt="0"/>
      <dgm:spPr/>
    </dgm:pt>
    <dgm:pt modelId="{EF9AFC88-60A1-4B00-8039-8D3A168B04C8}" type="pres">
      <dgm:prSet presAssocID="{CD687270-B335-4E30-913C-211E02912065}" presName="Child" presStyleLbl="revTx" presStyleIdx="3" presStyleCnt="7" custLinFactNeighborX="-18507" custLinFactNeighborY="-3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D5213-958F-4A94-A29C-C96502E63608}" type="pres">
      <dgm:prSet presAssocID="{01E5AE9D-BA66-44CA-A43A-C49696C29C63}" presName="sibTrans" presStyleCnt="0"/>
      <dgm:spPr/>
    </dgm:pt>
    <dgm:pt modelId="{E1D5F698-E614-4E4C-A0E2-A799849D1273}" type="pres">
      <dgm:prSet presAssocID="{4DFD35FE-0B7C-4B1F-96B1-45C21D7FD021}" presName="ParentComposite" presStyleCnt="0"/>
      <dgm:spPr/>
    </dgm:pt>
    <dgm:pt modelId="{F4B70373-A4AB-4727-BE69-38F8F9320CAE}" type="pres">
      <dgm:prSet presAssocID="{4DFD35FE-0B7C-4B1F-96B1-45C21D7FD021}" presName="Chord" presStyleLbl="bgShp" presStyleIdx="2" presStyleCnt="4" custLinFactX="-15206" custLinFactNeighborX="-100000" custLinFactNeighborY="-14824"/>
      <dgm:spPr/>
    </dgm:pt>
    <dgm:pt modelId="{E46EE5F7-98CD-4C39-B499-DAB6891A24EC}" type="pres">
      <dgm:prSet presAssocID="{4DFD35FE-0B7C-4B1F-96B1-45C21D7FD021}" presName="Pie" presStyleLbl="alignNode1" presStyleIdx="2" presStyleCnt="4" custLinFactX="-43589" custLinFactNeighborX="-100000" custLinFactNeighborY="-25108"/>
      <dgm:spPr/>
      <dgm:t>
        <a:bodyPr/>
        <a:lstStyle/>
        <a:p>
          <a:endParaRPr lang="ru-RU"/>
        </a:p>
      </dgm:t>
    </dgm:pt>
    <dgm:pt modelId="{C1661CBB-EE27-4245-8FAC-A6F6F036D5B9}" type="pres">
      <dgm:prSet presAssocID="{4DFD35FE-0B7C-4B1F-96B1-45C21D7FD021}" presName="Parent" presStyleLbl="revTx" presStyleIdx="4" presStyleCnt="7" custLinFactX="-95613" custLinFactNeighborX="-100000" custLinFactNeighborY="203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F1BCA-465D-449B-9104-7CB87FC235FE}" type="pres">
      <dgm:prSet presAssocID="{80A9B865-ADF0-46A5-8BE3-3810776A87B9}" presName="negSibTrans" presStyleCnt="0"/>
      <dgm:spPr/>
    </dgm:pt>
    <dgm:pt modelId="{A84225CD-28F6-4AE9-8A25-EC2E964018D1}" type="pres">
      <dgm:prSet presAssocID="{4DFD35FE-0B7C-4B1F-96B1-45C21D7FD021}" presName="composite" presStyleCnt="0"/>
      <dgm:spPr/>
    </dgm:pt>
    <dgm:pt modelId="{AFFF6F4A-8011-45D7-973D-86368BE96FEB}" type="pres">
      <dgm:prSet presAssocID="{4DFD35FE-0B7C-4B1F-96B1-45C21D7FD021}" presName="Child" presStyleLbl="revTx" presStyleIdx="5" presStyleCnt="7" custLinFactNeighborX="-46355" custLinFactNeighborY="-4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02826-F7CD-4A5A-A555-E356229ACBBF}" type="pres">
      <dgm:prSet presAssocID="{CD7EB5DF-B42B-44CB-BABA-510469B90B2C}" presName="sibTrans" presStyleCnt="0"/>
      <dgm:spPr/>
    </dgm:pt>
    <dgm:pt modelId="{171ADED2-54AD-42CB-BE96-4CCD86207892}" type="pres">
      <dgm:prSet presAssocID="{C6898AAF-752C-46F2-B8EE-8572495438DC}" presName="ParentComposite" presStyleCnt="0"/>
      <dgm:spPr/>
    </dgm:pt>
    <dgm:pt modelId="{F60C9276-6903-44BD-AC7D-C59B5FC957EF}" type="pres">
      <dgm:prSet presAssocID="{C6898AAF-752C-46F2-B8EE-8572495438DC}" presName="Chord" presStyleLbl="bgShp" presStyleIdx="3" presStyleCnt="4" custLinFactX="-99768" custLinFactNeighborX="-100000" custLinFactNeighborY="-13427"/>
      <dgm:spPr/>
    </dgm:pt>
    <dgm:pt modelId="{84A6417C-6829-4254-B2E0-8838F7A4598B}" type="pres">
      <dgm:prSet presAssocID="{C6898AAF-752C-46F2-B8EE-8572495438DC}" presName="Pie" presStyleLbl="alignNode1" presStyleIdx="3" presStyleCnt="4" custLinFactX="-100000" custLinFactNeighborX="-150083" custLinFactNeighborY="-20698"/>
      <dgm:spPr/>
    </dgm:pt>
    <dgm:pt modelId="{CA2A8E02-729A-406F-8637-AED3AD6A23AB}" type="pres">
      <dgm:prSet presAssocID="{C6898AAF-752C-46F2-B8EE-8572495438DC}" presName="Parent" presStyleLbl="revTx" presStyleIdx="6" presStyleCnt="7" custLinFactX="-125225" custLinFactNeighborX="-200000" custLinFactNeighborY="165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BC1254-B6EC-4318-B706-B3BA65515EE7}" type="presOf" srcId="{3199C885-632C-41FC-8905-3525ED295192}" destId="{EF9AFC88-60A1-4B00-8039-8D3A168B04C8}" srcOrd="0" destOrd="0" presId="urn:microsoft.com/office/officeart/2009/3/layout/PieProcess"/>
    <dgm:cxn modelId="{248FCBBD-A6F8-4B5F-A5F6-BB8E935E31D3}" type="presOf" srcId="{2D2279B0-B9E1-40B9-B11C-240FD9D924E6}" destId="{FC0DBA81-5290-44DF-BF2D-E10C879BD214}" srcOrd="0" destOrd="0" presId="urn:microsoft.com/office/officeart/2009/3/layout/PieProcess"/>
    <dgm:cxn modelId="{45FD342D-D9AF-4B3D-B798-193BC295343D}" srcId="{2D2279B0-B9E1-40B9-B11C-240FD9D924E6}" destId="{C6898AAF-752C-46F2-B8EE-8572495438DC}" srcOrd="3" destOrd="0" parTransId="{187811F0-FF4E-4A86-AA2E-DF646CAEACAE}" sibTransId="{48BD4A8B-3B22-4B27-9A12-438B1BE9DA9D}"/>
    <dgm:cxn modelId="{C8CC280B-1076-463F-8498-58B76A8BF3C2}" srcId="{2D2279B0-B9E1-40B9-B11C-240FD9D924E6}" destId="{CD687270-B335-4E30-913C-211E02912065}" srcOrd="1" destOrd="0" parTransId="{9F4E3D95-C008-491D-8C7F-29C05303FE1A}" sibTransId="{01E5AE9D-BA66-44CA-A43A-C49696C29C63}"/>
    <dgm:cxn modelId="{D383E7BA-5683-4F75-9B4F-37A91DE7941B}" type="presOf" srcId="{CD687270-B335-4E30-913C-211E02912065}" destId="{AF63BC6A-4005-4D27-A942-47C163CD5AE4}" srcOrd="0" destOrd="0" presId="urn:microsoft.com/office/officeart/2009/3/layout/PieProcess"/>
    <dgm:cxn modelId="{DC878AAF-CCF2-4161-985E-A736BDA245CE}" type="presOf" srcId="{4245C8F5-9E6C-43E7-B805-3CB6A64401C0}" destId="{C828B140-EF3D-4DFC-A812-089E0C5280AF}" srcOrd="0" destOrd="0" presId="urn:microsoft.com/office/officeart/2009/3/layout/PieProcess"/>
    <dgm:cxn modelId="{FD6A4645-3615-4CA5-8F87-FCF0E8A0221E}" type="presOf" srcId="{C6898AAF-752C-46F2-B8EE-8572495438DC}" destId="{CA2A8E02-729A-406F-8637-AED3AD6A23AB}" srcOrd="0" destOrd="0" presId="urn:microsoft.com/office/officeart/2009/3/layout/PieProcess"/>
    <dgm:cxn modelId="{596BB340-1CF6-4B95-9682-A91CFBFE9F94}" type="presOf" srcId="{D9B12C1F-3A93-4CF1-B6D8-E20118942A28}" destId="{AC53EE07-1DD2-4FA7-B67C-26629473A71B}" srcOrd="0" destOrd="0" presId="urn:microsoft.com/office/officeart/2009/3/layout/PieProcess"/>
    <dgm:cxn modelId="{A9AC87AE-8A86-4D86-9F82-ADE00A3CB6BF}" type="presOf" srcId="{4DFD35FE-0B7C-4B1F-96B1-45C21D7FD021}" destId="{C1661CBB-EE27-4245-8FAC-A6F6F036D5B9}" srcOrd="0" destOrd="0" presId="urn:microsoft.com/office/officeart/2009/3/layout/PieProcess"/>
    <dgm:cxn modelId="{5A10B4FA-72FE-4F0B-AF49-5B728BB3DFAE}" srcId="{CD687270-B335-4E30-913C-211E02912065}" destId="{3199C885-632C-41FC-8905-3525ED295192}" srcOrd="0" destOrd="0" parTransId="{E35FB7F9-974C-48FF-8B23-C81AB2C3686A}" sibTransId="{3536DBFC-0155-488D-BEF6-2A4DED992EE2}"/>
    <dgm:cxn modelId="{DE760447-6E78-4B9C-B44A-349EB94F0D55}" srcId="{2D2279B0-B9E1-40B9-B11C-240FD9D924E6}" destId="{4DFD35FE-0B7C-4B1F-96B1-45C21D7FD021}" srcOrd="2" destOrd="0" parTransId="{050B1E19-AE88-44CF-8046-E0D9BF901A63}" sibTransId="{CD7EB5DF-B42B-44CB-BABA-510469B90B2C}"/>
    <dgm:cxn modelId="{0331FB57-403B-4047-B90E-19E451F603B9}" srcId="{4DFD35FE-0B7C-4B1F-96B1-45C21D7FD021}" destId="{8C7BFACE-165A-48EF-BAD1-AE60BDCE201B}" srcOrd="0" destOrd="0" parTransId="{A1A35498-04D3-42E4-BF3C-2209C0F328CC}" sibTransId="{80A9B865-ADF0-46A5-8BE3-3810776A87B9}"/>
    <dgm:cxn modelId="{C1949C1A-F39F-4217-8E2B-4118CA53ADC9}" srcId="{2D2279B0-B9E1-40B9-B11C-240FD9D924E6}" destId="{4245C8F5-9E6C-43E7-B805-3CB6A64401C0}" srcOrd="0" destOrd="0" parTransId="{0F543F25-928E-44C9-ABEF-A8E02CAA60EA}" sibTransId="{74982940-FFA2-4BC9-9BD2-D7007E425B82}"/>
    <dgm:cxn modelId="{85B8EFC1-3732-4365-865E-94354B34D048}" type="presOf" srcId="{8C7BFACE-165A-48EF-BAD1-AE60BDCE201B}" destId="{AFFF6F4A-8011-45D7-973D-86368BE96FEB}" srcOrd="0" destOrd="0" presId="urn:microsoft.com/office/officeart/2009/3/layout/PieProcess"/>
    <dgm:cxn modelId="{3CC04F8D-AB43-43B8-8126-993DFA1FFDA6}" srcId="{4245C8F5-9E6C-43E7-B805-3CB6A64401C0}" destId="{D9B12C1F-3A93-4CF1-B6D8-E20118942A28}" srcOrd="0" destOrd="0" parTransId="{916CA5A0-C9FB-441C-B058-858E80367A8A}" sibTransId="{1851460C-566F-4AAA-AD90-04505D26504C}"/>
    <dgm:cxn modelId="{33643139-6E5B-4463-94A8-ACC8191025C3}" type="presParOf" srcId="{FC0DBA81-5290-44DF-BF2D-E10C879BD214}" destId="{29573489-94A5-4DA2-B947-4F79FD336DAD}" srcOrd="0" destOrd="0" presId="urn:microsoft.com/office/officeart/2009/3/layout/PieProcess"/>
    <dgm:cxn modelId="{ADB0182F-77B2-497F-86FA-055F5829382A}" type="presParOf" srcId="{29573489-94A5-4DA2-B947-4F79FD336DAD}" destId="{C7B3B6F1-AC31-4281-BF57-115BE55B1515}" srcOrd="0" destOrd="0" presId="urn:microsoft.com/office/officeart/2009/3/layout/PieProcess"/>
    <dgm:cxn modelId="{369C2E53-28EA-489A-A32F-B767CA588D40}" type="presParOf" srcId="{29573489-94A5-4DA2-B947-4F79FD336DAD}" destId="{AB574AE1-8C48-4881-8693-F5EE56AFDCD0}" srcOrd="1" destOrd="0" presId="urn:microsoft.com/office/officeart/2009/3/layout/PieProcess"/>
    <dgm:cxn modelId="{F21CC5C4-06F5-4A8E-BFD0-FB33BAFD8DD9}" type="presParOf" srcId="{29573489-94A5-4DA2-B947-4F79FD336DAD}" destId="{C828B140-EF3D-4DFC-A812-089E0C5280AF}" srcOrd="2" destOrd="0" presId="urn:microsoft.com/office/officeart/2009/3/layout/PieProcess"/>
    <dgm:cxn modelId="{8A6ADC91-B076-423A-BDBE-A933D4BA25F1}" type="presParOf" srcId="{FC0DBA81-5290-44DF-BF2D-E10C879BD214}" destId="{12946CBE-9232-435B-8D26-951B11CEE331}" srcOrd="1" destOrd="0" presId="urn:microsoft.com/office/officeart/2009/3/layout/PieProcess"/>
    <dgm:cxn modelId="{CDB2D653-19D5-4C5F-8A5F-55467677819A}" type="presParOf" srcId="{FC0DBA81-5290-44DF-BF2D-E10C879BD214}" destId="{7B6D7A52-EB91-4381-B0BD-D63BE9693CF8}" srcOrd="2" destOrd="0" presId="urn:microsoft.com/office/officeart/2009/3/layout/PieProcess"/>
    <dgm:cxn modelId="{7CE187A9-2EE7-4F14-9C19-09FBAA92D8A0}" type="presParOf" srcId="{7B6D7A52-EB91-4381-B0BD-D63BE9693CF8}" destId="{AC53EE07-1DD2-4FA7-B67C-26629473A71B}" srcOrd="0" destOrd="0" presId="urn:microsoft.com/office/officeart/2009/3/layout/PieProcess"/>
    <dgm:cxn modelId="{47449E9D-2863-4F4E-AC48-101CD05BE96D}" type="presParOf" srcId="{FC0DBA81-5290-44DF-BF2D-E10C879BD214}" destId="{93FAEBE2-905E-4722-830F-668172EF029D}" srcOrd="3" destOrd="0" presId="urn:microsoft.com/office/officeart/2009/3/layout/PieProcess"/>
    <dgm:cxn modelId="{500620F9-C9FF-441F-89C3-8AF5D1C20B9D}" type="presParOf" srcId="{FC0DBA81-5290-44DF-BF2D-E10C879BD214}" destId="{861136A2-7DA2-4F1A-BE51-1E20C58D5EF9}" srcOrd="4" destOrd="0" presId="urn:microsoft.com/office/officeart/2009/3/layout/PieProcess"/>
    <dgm:cxn modelId="{ECC89555-55FD-4DBC-BB90-15BA124E5F3F}" type="presParOf" srcId="{861136A2-7DA2-4F1A-BE51-1E20C58D5EF9}" destId="{20EEDC00-D6F1-45B9-974F-024DE755AB93}" srcOrd="0" destOrd="0" presId="urn:microsoft.com/office/officeart/2009/3/layout/PieProcess"/>
    <dgm:cxn modelId="{BAF4A15D-1861-4A42-A107-18E566875854}" type="presParOf" srcId="{861136A2-7DA2-4F1A-BE51-1E20C58D5EF9}" destId="{8A31BEA1-863A-44CC-99CF-9054E49E324D}" srcOrd="1" destOrd="0" presId="urn:microsoft.com/office/officeart/2009/3/layout/PieProcess"/>
    <dgm:cxn modelId="{12A44AE6-511C-4BE4-9713-0E9D5678AC20}" type="presParOf" srcId="{861136A2-7DA2-4F1A-BE51-1E20C58D5EF9}" destId="{AF63BC6A-4005-4D27-A942-47C163CD5AE4}" srcOrd="2" destOrd="0" presId="urn:microsoft.com/office/officeart/2009/3/layout/PieProcess"/>
    <dgm:cxn modelId="{0D192A65-8454-4FD8-B0FC-70285D667F9B}" type="presParOf" srcId="{FC0DBA81-5290-44DF-BF2D-E10C879BD214}" destId="{87047F3C-46E3-492C-8459-270261344B8B}" srcOrd="5" destOrd="0" presId="urn:microsoft.com/office/officeart/2009/3/layout/PieProcess"/>
    <dgm:cxn modelId="{401978C2-CD52-47D6-809C-6ED301904AAD}" type="presParOf" srcId="{FC0DBA81-5290-44DF-BF2D-E10C879BD214}" destId="{AB312B66-7191-47EA-8CB8-3D7FBC2FEB16}" srcOrd="6" destOrd="0" presId="urn:microsoft.com/office/officeart/2009/3/layout/PieProcess"/>
    <dgm:cxn modelId="{85D465B8-89D6-4853-BCCD-FDCC940D2F43}" type="presParOf" srcId="{AB312B66-7191-47EA-8CB8-3D7FBC2FEB16}" destId="{EF9AFC88-60A1-4B00-8039-8D3A168B04C8}" srcOrd="0" destOrd="0" presId="urn:microsoft.com/office/officeart/2009/3/layout/PieProcess"/>
    <dgm:cxn modelId="{BDCD4160-C3B5-4A9D-AC8A-1D69550E8FF2}" type="presParOf" srcId="{FC0DBA81-5290-44DF-BF2D-E10C879BD214}" destId="{251D5213-958F-4A94-A29C-C96502E63608}" srcOrd="7" destOrd="0" presId="urn:microsoft.com/office/officeart/2009/3/layout/PieProcess"/>
    <dgm:cxn modelId="{CD37F672-EAA2-4DD7-AAE4-B2F7D92680A3}" type="presParOf" srcId="{FC0DBA81-5290-44DF-BF2D-E10C879BD214}" destId="{E1D5F698-E614-4E4C-A0E2-A799849D1273}" srcOrd="8" destOrd="0" presId="urn:microsoft.com/office/officeart/2009/3/layout/PieProcess"/>
    <dgm:cxn modelId="{BB4469AD-9F2D-4DA5-A1C8-E259044668DE}" type="presParOf" srcId="{E1D5F698-E614-4E4C-A0E2-A799849D1273}" destId="{F4B70373-A4AB-4727-BE69-38F8F9320CAE}" srcOrd="0" destOrd="0" presId="urn:microsoft.com/office/officeart/2009/3/layout/PieProcess"/>
    <dgm:cxn modelId="{38EE5868-803A-4425-8EC6-1A8ABECC55EB}" type="presParOf" srcId="{E1D5F698-E614-4E4C-A0E2-A799849D1273}" destId="{E46EE5F7-98CD-4C39-B499-DAB6891A24EC}" srcOrd="1" destOrd="0" presId="urn:microsoft.com/office/officeart/2009/3/layout/PieProcess"/>
    <dgm:cxn modelId="{9D902A33-029C-45EA-8941-4FCBFD35C1D7}" type="presParOf" srcId="{E1D5F698-E614-4E4C-A0E2-A799849D1273}" destId="{C1661CBB-EE27-4245-8FAC-A6F6F036D5B9}" srcOrd="2" destOrd="0" presId="urn:microsoft.com/office/officeart/2009/3/layout/PieProcess"/>
    <dgm:cxn modelId="{8B7F84D0-175F-4403-871D-0498E4A398A4}" type="presParOf" srcId="{FC0DBA81-5290-44DF-BF2D-E10C879BD214}" destId="{73AF1BCA-465D-449B-9104-7CB87FC235FE}" srcOrd="9" destOrd="0" presId="urn:microsoft.com/office/officeart/2009/3/layout/PieProcess"/>
    <dgm:cxn modelId="{4876328A-B52F-47CB-8085-1853642B09E5}" type="presParOf" srcId="{FC0DBA81-5290-44DF-BF2D-E10C879BD214}" destId="{A84225CD-28F6-4AE9-8A25-EC2E964018D1}" srcOrd="10" destOrd="0" presId="urn:microsoft.com/office/officeart/2009/3/layout/PieProcess"/>
    <dgm:cxn modelId="{8FC6B803-73D3-4B21-BC40-9101A695746A}" type="presParOf" srcId="{A84225CD-28F6-4AE9-8A25-EC2E964018D1}" destId="{AFFF6F4A-8011-45D7-973D-86368BE96FEB}" srcOrd="0" destOrd="0" presId="urn:microsoft.com/office/officeart/2009/3/layout/PieProcess"/>
    <dgm:cxn modelId="{20DA2BE8-791C-48C6-BF7B-3FCB095F091C}" type="presParOf" srcId="{FC0DBA81-5290-44DF-BF2D-E10C879BD214}" destId="{BD202826-F7CD-4A5A-A555-E356229ACBBF}" srcOrd="11" destOrd="0" presId="urn:microsoft.com/office/officeart/2009/3/layout/PieProcess"/>
    <dgm:cxn modelId="{E8FDB651-97F6-4572-BC9A-00D0BBFC68E0}" type="presParOf" srcId="{FC0DBA81-5290-44DF-BF2D-E10C879BD214}" destId="{171ADED2-54AD-42CB-BE96-4CCD86207892}" srcOrd="12" destOrd="0" presId="urn:microsoft.com/office/officeart/2009/3/layout/PieProcess"/>
    <dgm:cxn modelId="{EF96F69E-C696-4913-BD88-548745E8819C}" type="presParOf" srcId="{171ADED2-54AD-42CB-BE96-4CCD86207892}" destId="{F60C9276-6903-44BD-AC7D-C59B5FC957EF}" srcOrd="0" destOrd="0" presId="urn:microsoft.com/office/officeart/2009/3/layout/PieProcess"/>
    <dgm:cxn modelId="{1BE1A8AF-9534-4706-80BB-32116EEB28D9}" type="presParOf" srcId="{171ADED2-54AD-42CB-BE96-4CCD86207892}" destId="{84A6417C-6829-4254-B2E0-8838F7A4598B}" srcOrd="1" destOrd="0" presId="urn:microsoft.com/office/officeart/2009/3/layout/PieProcess"/>
    <dgm:cxn modelId="{97ABA693-F3A0-4DE5-B332-D8BA16C4C658}" type="presParOf" srcId="{171ADED2-54AD-42CB-BE96-4CCD86207892}" destId="{CA2A8E02-729A-406F-8637-AED3AD6A23AB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9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4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7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5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0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2FF9-351E-4FD6-B8D3-FC028F0B93B4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7073-53E9-4500-9973-7375D537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v-olga@nios.ru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-o-lga@list.ru" TargetMode="External"/><Relationship Id="rId5" Type="http://schemas.openxmlformats.org/officeDocument/2006/relationships/hyperlink" Target="mailto:ngdu@nios.ru" TargetMode="External"/><Relationship Id="rId4" Type="http://schemas.openxmlformats.org/officeDocument/2006/relationships/image" Target="../media/image43.png"/><Relationship Id="rId9" Type="http://schemas.openxmlformats.org/officeDocument/2006/relationships/hyperlink" Target="mailto:kseniaelgin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12192000" cy="9932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1. Развитие - развития детей-инвалидов\1.ФЦПРО\Логотипы к презентации\240_F_116885981_8olOiOBBACoWZcXB1cfMWMR5Lo6j76p5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945931"/>
            <a:ext cx="12192000" cy="5912069"/>
          </a:xfrm>
          <a:prstGeom prst="rect">
            <a:avLst/>
          </a:prstGeom>
          <a:noFill/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613246" y="6184036"/>
            <a:ext cx="7756627" cy="880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Проект </a:t>
            </a:r>
            <a:r>
              <a:rPr lang="en-US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“</a:t>
            </a:r>
            <a:r>
              <a:rPr lang="ru-RU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Гуманитарный Технопарк</a:t>
            </a:r>
            <a:r>
              <a:rPr lang="en-US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”</a:t>
            </a:r>
            <a:r>
              <a:rPr lang="ru-RU" sz="2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 АСП МАУ НГДУ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947131" y="5644660"/>
            <a:ext cx="1066201" cy="10714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7" name="Picture 17" descr="C:\Users\User\Desktop\symbolic-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6412" y="5736124"/>
            <a:ext cx="873003" cy="888136"/>
          </a:xfrm>
          <a:prstGeom prst="rect">
            <a:avLst/>
          </a:prstGeom>
          <a:noFill/>
        </p:spPr>
      </p:pic>
      <p:pic>
        <p:nvPicPr>
          <p:cNvPr id="5138" name="Picture 18" descr="C:\Users\User\Desktop\1. Развитие - развития детей-инвалидов\1.ФЦПРО\Логотипы к презентации\gerb_novosibirskoj_oblas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8167" y="5684006"/>
            <a:ext cx="939901" cy="1005976"/>
          </a:xfrm>
          <a:prstGeom prst="rect">
            <a:avLst/>
          </a:prstGeom>
          <a:noFill/>
        </p:spPr>
      </p:pic>
      <p:pic>
        <p:nvPicPr>
          <p:cNvPr id="5139" name="Picture 19" descr="C:\Users\User\Desktop\1. Развитие - развития детей-инвалидов\1.ФЦПРО\Логотипы к презентации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4100" y="5643244"/>
            <a:ext cx="853827" cy="96686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725213" y="900213"/>
            <a:ext cx="9333187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3246" y="-76169"/>
            <a:ext cx="10641722" cy="1819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Секция №5 </a:t>
            </a:r>
            <a:r>
              <a:rPr lang="en-US" sz="30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“</a:t>
            </a:r>
            <a:r>
              <a:rPr lang="ru-RU" sz="30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Технология</a:t>
            </a:r>
            <a:r>
              <a:rPr lang="en-US" sz="30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”</a:t>
            </a:r>
            <a:r>
              <a:rPr lang="ru-RU" sz="36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</a:br>
            <a:r>
              <a:rPr lang="ru-RU" sz="235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Всероссийская конференция по результатам мониторинга реализации концепций учебных предметов (предметных областей)</a:t>
            </a:r>
            <a:endParaRPr kumimoji="0" lang="ru-RU" sz="2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 pitchFamily="34" charset="0"/>
              <a:ea typeface="Segoe UI Emoji" pitchFamily="34" charset="0"/>
              <a:cs typeface="Segoe UI Light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613246" y="2626708"/>
            <a:ext cx="12132370" cy="159282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42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МУЛЬТИМОДУЛЬНЫЙ ПОДХОД</a:t>
            </a:r>
            <a:br>
              <a:rPr lang="ru-RU" sz="4200" b="1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Segoe UI Light" pitchFamily="34" charset="0"/>
                <a:ea typeface="Segoe UI Emoji" pitchFamily="34" charset="0"/>
                <a:cs typeface="Segoe UI Light" pitchFamily="34" charset="0"/>
              </a:rPr>
              <a:t>к разработке учебной программы урока технологии</a:t>
            </a:r>
            <a:endParaRPr lang="ru-RU" sz="3600" dirty="0">
              <a:solidFill>
                <a:schemeClr val="bg1"/>
              </a:solidFill>
              <a:latin typeface="Segoe UI Light" pitchFamily="34" charset="0"/>
              <a:ea typeface="Segoe UI Emoji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 flipV="1">
            <a:off x="10110434" y="895351"/>
            <a:ext cx="0" cy="32677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4154" y="6086084"/>
            <a:ext cx="7518834" cy="658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52934" t="34734" r="38839" b="54490"/>
          <a:stretch/>
        </p:blipFill>
        <p:spPr>
          <a:xfrm>
            <a:off x="257653" y="576957"/>
            <a:ext cx="914728" cy="702000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865818" y="760094"/>
            <a:ext cx="8240082" cy="6194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3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Воплощение в жизнь. Производство СТК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43762" y="1307399"/>
            <a:ext cx="8785938" cy="4620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0767"/>
              </p:ext>
            </p:extLst>
          </p:nvPr>
        </p:nvGraphicFramePr>
        <p:xfrm>
          <a:off x="431407" y="6123035"/>
          <a:ext cx="751883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3767"/>
                <a:gridCol w="1503767"/>
                <a:gridCol w="1503767"/>
                <a:gridCol w="1503767"/>
                <a:gridCol w="1503767"/>
              </a:tblGrid>
              <a:tr h="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0000" r="68990" b="68055"/>
          <a:stretch/>
        </p:blipFill>
        <p:spPr>
          <a:xfrm>
            <a:off x="793695" y="6174465"/>
            <a:ext cx="735076" cy="5478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 t="11945" r="36870" b="68055"/>
          <a:stretch/>
        </p:blipFill>
        <p:spPr>
          <a:xfrm>
            <a:off x="2241318" y="6211275"/>
            <a:ext cx="771065" cy="514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37501" r="69598" b="36110"/>
          <a:stretch/>
        </p:blipFill>
        <p:spPr>
          <a:xfrm>
            <a:off x="3764572" y="6151932"/>
            <a:ext cx="609600" cy="5733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41668" r="33840" b="37777"/>
          <a:stretch/>
        </p:blipFill>
        <p:spPr>
          <a:xfrm>
            <a:off x="5310028" y="6174465"/>
            <a:ext cx="810253" cy="4796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73056" r="35052" b="6945"/>
          <a:stretch/>
        </p:blipFill>
        <p:spPr>
          <a:xfrm>
            <a:off x="6686912" y="6210733"/>
            <a:ext cx="886839" cy="514939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76711"/>
              </p:ext>
            </p:extLst>
          </p:nvPr>
        </p:nvGraphicFramePr>
        <p:xfrm>
          <a:off x="8979384" y="1523940"/>
          <a:ext cx="2177512" cy="159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512"/>
              </a:tblGrid>
              <a:tr h="1591941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ПРОФОРИЕНТАЦИОННАЯ ПЛОСКОСТЬ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51058"/>
              </p:ext>
            </p:extLst>
          </p:nvPr>
        </p:nvGraphicFramePr>
        <p:xfrm>
          <a:off x="8979384" y="3253613"/>
          <a:ext cx="2177512" cy="2765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512"/>
              </a:tblGrid>
              <a:tr h="2765801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ОБРАЗОВАТЕЛЬНАЯ</a:t>
                      </a:r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 ПЛОСКОСТЬ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13799"/>
              </p:ext>
            </p:extLst>
          </p:nvPr>
        </p:nvGraphicFramePr>
        <p:xfrm>
          <a:off x="8972554" y="6109543"/>
          <a:ext cx="2175141" cy="65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141"/>
              </a:tblGrid>
              <a:tr h="65357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ПРЕДПРИНИМАТЕЛЬСКАЯ ПЛОСКОСТЬ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flipH="1">
            <a:off x="2698991" y="321600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753377" y="308393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723054" y="600134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698991" y="6109543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698991" y="6763115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2" y="1491322"/>
            <a:ext cx="7679357" cy="4510018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2713853" y="1527252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243762" y="4170007"/>
            <a:ext cx="9866672" cy="184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0110434" y="4188446"/>
            <a:ext cx="2059576" cy="1812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9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88979" y="519869"/>
            <a:ext cx="12841356" cy="5907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Профессиональная трансформация учителя технологии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" y="938278"/>
            <a:ext cx="1557391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" y="2998139"/>
            <a:ext cx="1557391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6" y="5058000"/>
            <a:ext cx="1557391" cy="1800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891777"/>
              </p:ext>
            </p:extLst>
          </p:nvPr>
        </p:nvGraphicFramePr>
        <p:xfrm>
          <a:off x="1938693" y="1024926"/>
          <a:ext cx="539516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5167"/>
              </a:tblGrid>
              <a:tr h="35026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Segoe UI Light" panose="020B0502040204020203" pitchFamily="34" charset="0"/>
                        </a:rPr>
                        <a:t>РАЗРАБОТЧИК</a:t>
                      </a:r>
                      <a:r>
                        <a:rPr lang="ru-RU" b="1" baseline="0" dirty="0" smtClean="0">
                          <a:latin typeface="Segoe UI Light" panose="020B0502040204020203" pitchFamily="34" charset="0"/>
                        </a:rPr>
                        <a:t> ОБРАЗОВАТЕЛЬНЫХ ТРАЕКТОРИЙ</a:t>
                      </a:r>
                      <a:endParaRPr lang="ru-RU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50382"/>
              </p:ext>
            </p:extLst>
          </p:nvPr>
        </p:nvGraphicFramePr>
        <p:xfrm>
          <a:off x="1938693" y="3080882"/>
          <a:ext cx="4462108" cy="39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108"/>
              </a:tblGrid>
              <a:tr h="3901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Segoe UI Light" panose="020B0502040204020203" pitchFamily="34" charset="0"/>
                        </a:rPr>
                        <a:t>ОРГАНИЗАТОР ПРОЕКТНОГО ОБУЧЕНИЯ</a:t>
                      </a:r>
                      <a:endParaRPr lang="ru-RU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41534"/>
              </p:ext>
            </p:extLst>
          </p:nvPr>
        </p:nvGraphicFramePr>
        <p:xfrm>
          <a:off x="1938693" y="5058000"/>
          <a:ext cx="1087317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7317"/>
              </a:tblGrid>
              <a:tr h="35375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Segoe UI Light" panose="020B0502040204020203" pitchFamily="34" charset="0"/>
                        </a:rPr>
                        <a:t>ТЬЮТОР</a:t>
                      </a:r>
                      <a:endParaRPr lang="ru-RU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93" y="1363318"/>
            <a:ext cx="540000" cy="54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693" y="3516173"/>
            <a:ext cx="540000" cy="54000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20" y="5429168"/>
            <a:ext cx="540000" cy="540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500420" y="1445082"/>
            <a:ext cx="408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Профессия появится после 2020 года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8693" y="3540060"/>
            <a:ext cx="376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Профессия появится до 2020 года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420" y="5514502"/>
            <a:ext cx="376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Профессия появится до 2020 года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0032" y="5975846"/>
            <a:ext cx="6309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 Light" panose="020B0502040204020203" pitchFamily="34" charset="0"/>
              </a:rPr>
              <a:t>Педагог, </a:t>
            </a:r>
            <a:r>
              <a:rPr lang="ru-RU" sz="1400" b="1" dirty="0">
                <a:latin typeface="Segoe UI Light" panose="020B0502040204020203" pitchFamily="34" charset="0"/>
              </a:rPr>
              <a:t>сопровождающий</a:t>
            </a:r>
            <a:r>
              <a:rPr lang="ru-RU" sz="1400" dirty="0">
                <a:latin typeface="Segoe UI Light" panose="020B0502040204020203" pitchFamily="34" charset="0"/>
              </a:rPr>
              <a:t> </a:t>
            </a:r>
            <a:r>
              <a:rPr lang="ru-RU" sz="1400" b="1" dirty="0">
                <a:latin typeface="Segoe UI Light" panose="020B0502040204020203" pitchFamily="34" charset="0"/>
              </a:rPr>
              <a:t>индивидуальное развитие учащихся </a:t>
            </a:r>
            <a:r>
              <a:rPr lang="ru-RU" sz="1400" dirty="0">
                <a:latin typeface="Segoe UI Light" panose="020B0502040204020203" pitchFamily="34" charset="0"/>
              </a:rPr>
              <a:t>в рамках дисциплин, формирующих образовательную программу, </a:t>
            </a:r>
            <a:r>
              <a:rPr lang="ru-RU" sz="1400" b="1" dirty="0">
                <a:latin typeface="Segoe UI Light" panose="020B0502040204020203" pitchFamily="34" charset="0"/>
              </a:rPr>
              <a:t>прорабатывающий индивидуальные задания</a:t>
            </a:r>
            <a:r>
              <a:rPr lang="ru-RU" sz="1400" dirty="0">
                <a:latin typeface="Segoe UI Light" panose="020B0502040204020203" pitchFamily="34" charset="0"/>
              </a:rPr>
              <a:t>, </a:t>
            </a:r>
            <a:r>
              <a:rPr lang="ru-RU" sz="1400" b="1" dirty="0">
                <a:latin typeface="Segoe UI Light" panose="020B0502040204020203" pitchFamily="34" charset="0"/>
              </a:rPr>
              <a:t>рекомендующий траекторию карьерного развития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6782" y="4043305"/>
            <a:ext cx="630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Segoe UI Light" panose="020B0502040204020203" pitchFamily="34" charset="0"/>
              </a:rPr>
              <a:t>Специалист </a:t>
            </a:r>
            <a:r>
              <a:rPr lang="ru-RU" sz="1400" b="1" dirty="0" smtClean="0">
                <a:latin typeface="Segoe UI Light" panose="020B0502040204020203" pitchFamily="34" charset="0"/>
              </a:rPr>
              <a:t>по формированию и организации образовательных программ</a:t>
            </a:r>
            <a:r>
              <a:rPr lang="ru-RU" sz="1400" dirty="0" smtClean="0">
                <a:latin typeface="Segoe UI Light" panose="020B0502040204020203" pitchFamily="34" charset="0"/>
              </a:rPr>
              <a:t>, в центре которых стоит </a:t>
            </a:r>
            <a:r>
              <a:rPr lang="ru-RU" sz="1400" b="1" dirty="0" smtClean="0">
                <a:latin typeface="Segoe UI Light" panose="020B0502040204020203" pitchFamily="34" charset="0"/>
              </a:rPr>
              <a:t>подготовка и реализация проектов из реального сектора экономики</a:t>
            </a:r>
            <a:r>
              <a:rPr lang="ru-RU" sz="1400" dirty="0" smtClean="0">
                <a:latin typeface="Segoe UI Light" panose="020B0502040204020203" pitchFamily="34" charset="0"/>
              </a:rPr>
              <a:t> или социальной сферы, а изучение теоретического материала является необходимой поддерживающей деятельностью.</a:t>
            </a:r>
            <a:endParaRPr lang="ru-RU" sz="1400" dirty="0">
              <a:latin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7752" y="1811067"/>
            <a:ext cx="6309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Segoe UI Light" panose="020B0502040204020203" pitchFamily="34" charset="0"/>
              </a:rPr>
              <a:t>Профессионал, </a:t>
            </a:r>
            <a:r>
              <a:rPr lang="ru-RU" sz="1400" b="1" dirty="0">
                <a:latin typeface="Segoe UI Light" panose="020B0502040204020203" pitchFamily="34" charset="0"/>
              </a:rPr>
              <a:t>создающий «маршрут» обучения новых специалистов из курсов, предлагаемых образовательными учреждениями</a:t>
            </a:r>
            <a:r>
              <a:rPr lang="ru-RU" sz="1400" dirty="0">
                <a:latin typeface="Segoe UI Light" panose="020B0502040204020203" pitchFamily="34" charset="0"/>
              </a:rPr>
              <a:t>, в том числе </a:t>
            </a:r>
            <a:r>
              <a:rPr lang="ru-RU" sz="1400" b="1" dirty="0">
                <a:latin typeface="Segoe UI Light" panose="020B0502040204020203" pitchFamily="34" charset="0"/>
              </a:rPr>
              <a:t>доступных онлайн</a:t>
            </a:r>
            <a:r>
              <a:rPr lang="ru-RU" sz="1400" dirty="0">
                <a:latin typeface="Segoe UI Light" panose="020B0502040204020203" pitchFamily="34" charset="0"/>
              </a:rPr>
              <a:t>, а также </a:t>
            </a:r>
            <a:r>
              <a:rPr lang="ru-RU" sz="1400" b="1" dirty="0">
                <a:latin typeface="Segoe UI Light" panose="020B0502040204020203" pitchFamily="34" charset="0"/>
              </a:rPr>
              <a:t>тренажеров, симуляторов, стажировок </a:t>
            </a:r>
            <a:r>
              <a:rPr lang="ru-RU" sz="1400" dirty="0">
                <a:latin typeface="Segoe UI Light" panose="020B0502040204020203" pitchFamily="34" charset="0"/>
              </a:rPr>
              <a:t>и др., на их основе </a:t>
            </a:r>
            <a:r>
              <a:rPr lang="ru-RU" sz="1400" b="1" dirty="0">
                <a:latin typeface="Segoe UI Light" panose="020B0502040204020203" pitchFamily="34" charset="0"/>
              </a:rPr>
              <a:t>разрабатывающий образовательный трек </a:t>
            </a:r>
            <a:r>
              <a:rPr lang="ru-RU" sz="1400" dirty="0">
                <a:latin typeface="Segoe UI Light" panose="020B0502040204020203" pitchFamily="34" charset="0"/>
              </a:rPr>
              <a:t>с учетом </a:t>
            </a:r>
            <a:r>
              <a:rPr lang="ru-RU" sz="1400" dirty="0" err="1">
                <a:latin typeface="Segoe UI Light" panose="020B0502040204020203" pitchFamily="34" charset="0"/>
              </a:rPr>
              <a:t>психотипа</a:t>
            </a:r>
            <a:r>
              <a:rPr lang="ru-RU" sz="1400" dirty="0">
                <a:latin typeface="Segoe UI Light" panose="020B0502040204020203" pitchFamily="34" charset="0"/>
              </a:rPr>
              <a:t>, способностей и целей отдельного человека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64065" y="911332"/>
            <a:ext cx="376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ТРЕНД НА </a:t>
            </a:r>
            <a:r>
              <a:rPr lang="ru-RU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РОСТ КОНКУРЕНЦИИ</a:t>
            </a:r>
            <a:endParaRPr lang="ru-RU" b="1" dirty="0">
              <a:solidFill>
                <a:srgbClr val="C0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157" y="1353401"/>
            <a:ext cx="638491" cy="72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64" y="2184055"/>
            <a:ext cx="638491" cy="72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75" y="3046390"/>
            <a:ext cx="638491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475" y="3930337"/>
            <a:ext cx="638491" cy="72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38" y="4794502"/>
            <a:ext cx="638491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94" y="5553995"/>
            <a:ext cx="638491" cy="7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603" y="6238579"/>
            <a:ext cx="638491" cy="72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468862" y="1416062"/>
            <a:ext cx="15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Segoe UI Light" panose="020B0502040204020203" pitchFamily="34" charset="0"/>
              </a:rPr>
              <a:t>СИСТЕМНОЕ МЫШЛЕНИЕ</a:t>
            </a:r>
          </a:p>
          <a:p>
            <a:r>
              <a:rPr lang="ru-RU" sz="900" b="1" dirty="0" smtClean="0">
                <a:latin typeface="Segoe UI Light" panose="020B0502040204020203" pitchFamily="34" charset="0"/>
              </a:rPr>
              <a:t>СИСТЕМНАЯ ИНЖЕНЕРИЯ</a:t>
            </a:r>
            <a:endParaRPr lang="ru-RU" sz="900" b="1" dirty="0">
              <a:latin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0463" y="2213257"/>
            <a:ext cx="15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Segoe UI Light" panose="020B0502040204020203" pitchFamily="34" charset="0"/>
              </a:rPr>
              <a:t>МЕЖОТРАСЛЕВАЯ КОММУНИКАЦИЯ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026966" y="3046390"/>
            <a:ext cx="98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УПРАВЛЕНИЕ </a:t>
            </a:r>
          </a:p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РОЕКТАМИ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66862" y="3989577"/>
            <a:ext cx="15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ИСКУСТВЕННЫЙ ИНТЕЛЛЕКТ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18699" y="4847787"/>
            <a:ext cx="157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КЛИЕНТО-ОРИЕНТИРОВАННОСТЬ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35504" y="5710117"/>
            <a:ext cx="1573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РАБОТА С ЛЮДЬМИ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80934" y="6425368"/>
            <a:ext cx="15733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Segoe UI Light" panose="020B0502040204020203" pitchFamily="34" charset="0"/>
              </a:rPr>
              <a:t>ЭСТЕТИЧЕСКИЙ ВКУС</a:t>
            </a:r>
          </a:p>
        </p:txBody>
      </p:sp>
    </p:spTree>
    <p:extLst>
      <p:ext uri="{BB962C8B-B14F-4D97-AF65-F5344CB8AC3E}">
        <p14:creationId xmlns:p14="http://schemas.microsoft.com/office/powerpoint/2010/main" val="10675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 flipV="1">
            <a:off x="10110434" y="895351"/>
            <a:ext cx="0" cy="326771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4154" y="6086084"/>
            <a:ext cx="7518834" cy="658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52934" t="34734" r="38839" b="54490"/>
          <a:stretch/>
        </p:blipFill>
        <p:spPr>
          <a:xfrm>
            <a:off x="257653" y="576957"/>
            <a:ext cx="914728" cy="702000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865818" y="760094"/>
            <a:ext cx="8240082" cy="6194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3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Воплощение в жизнь. Производство СТК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43762" y="1307399"/>
            <a:ext cx="8785938" cy="4620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31407" y="6123035"/>
          <a:ext cx="7518835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3767"/>
                <a:gridCol w="1503767"/>
                <a:gridCol w="1503767"/>
                <a:gridCol w="1503767"/>
                <a:gridCol w="1503767"/>
              </a:tblGrid>
              <a:tr h="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0000" r="68990" b="68055"/>
          <a:stretch/>
        </p:blipFill>
        <p:spPr>
          <a:xfrm>
            <a:off x="793695" y="6174465"/>
            <a:ext cx="735076" cy="5478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2" t="11945" r="36870" b="68055"/>
          <a:stretch/>
        </p:blipFill>
        <p:spPr>
          <a:xfrm>
            <a:off x="2241318" y="6211275"/>
            <a:ext cx="771065" cy="514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37501" r="69598" b="36110"/>
          <a:stretch/>
        </p:blipFill>
        <p:spPr>
          <a:xfrm>
            <a:off x="3764572" y="6151932"/>
            <a:ext cx="609600" cy="57338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7" t="41668" r="33840" b="37777"/>
          <a:stretch/>
        </p:blipFill>
        <p:spPr>
          <a:xfrm>
            <a:off x="5310028" y="6174465"/>
            <a:ext cx="810253" cy="4796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73056" r="35052" b="6945"/>
          <a:stretch/>
        </p:blipFill>
        <p:spPr>
          <a:xfrm>
            <a:off x="6686912" y="6210733"/>
            <a:ext cx="886839" cy="514939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8979384" y="1523940"/>
          <a:ext cx="2177512" cy="1591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512"/>
              </a:tblGrid>
              <a:tr h="1591941"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ПРОФОРИЕНТАЦИОННАЯ ПЛОСКОСТЬ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8979384" y="3253613"/>
          <a:ext cx="2177512" cy="2765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7512"/>
              </a:tblGrid>
              <a:tr h="2765801"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ОБРАЗОВАТЕЛЬНАЯ</a:t>
                      </a:r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 ПЛОСКОСТЬ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/>
          </p:nvPr>
        </p:nvGraphicFramePr>
        <p:xfrm>
          <a:off x="8972554" y="6109543"/>
          <a:ext cx="2175141" cy="653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141"/>
              </a:tblGrid>
              <a:tr h="65357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ПРЕДПРИНИМАТЕЛЬСКАЯ ПЛОСКОСТЬ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Прямая соединительная линия 49"/>
          <p:cNvCxnSpPr/>
          <p:nvPr/>
        </p:nvCxnSpPr>
        <p:spPr>
          <a:xfrm flipH="1">
            <a:off x="2698991" y="321600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753377" y="308393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723054" y="6001340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698991" y="6109543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2698991" y="6763115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2" y="1491322"/>
            <a:ext cx="7679357" cy="4510018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/>
          <p:nvPr/>
        </p:nvCxnSpPr>
        <p:spPr>
          <a:xfrm flipH="1">
            <a:off x="2713853" y="1527252"/>
            <a:ext cx="843384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 flipV="1">
            <a:off x="243762" y="4170007"/>
            <a:ext cx="9866672" cy="184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0110434" y="4188446"/>
            <a:ext cx="2059576" cy="18128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33" y="6896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8979" y="519869"/>
            <a:ext cx="12841356" cy="5907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Гранулированный модуль Урока 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6608"/>
              </p:ext>
            </p:extLst>
          </p:nvPr>
        </p:nvGraphicFramePr>
        <p:xfrm>
          <a:off x="821671" y="1155461"/>
          <a:ext cx="398655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6551"/>
              </a:tblGrid>
              <a:tr h="542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ВАРИАТИВНЫЙ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ЖЕСТКИЙ НАВЫК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НЕЙРОТЕХНОЛОГИИ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16890"/>
              </p:ext>
            </p:extLst>
          </p:nvPr>
        </p:nvGraphicFramePr>
        <p:xfrm>
          <a:off x="831486" y="2987339"/>
          <a:ext cx="398655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6551"/>
              </a:tblGrid>
              <a:tr h="793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ИНВАРИАНТНЫЙ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МЯГКИЙ НАВЫК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ТЕХНОПРЕДПРИНИМАТЕЛЬСТВО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17675"/>
              </p:ext>
            </p:extLst>
          </p:nvPr>
        </p:nvGraphicFramePr>
        <p:xfrm>
          <a:off x="827601" y="2061452"/>
          <a:ext cx="3974693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4693"/>
              </a:tblGrid>
              <a:tr h="76982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ИНВАРИАНТНЫЙ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ЖЕСТКИЙ НАВЫК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[BIG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 DATA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13266"/>
              </p:ext>
            </p:extLst>
          </p:nvPr>
        </p:nvGraphicFramePr>
        <p:xfrm>
          <a:off x="843273" y="3941337"/>
          <a:ext cx="3962975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975"/>
              </a:tblGrid>
              <a:tr h="721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ИНВАРИАНТНЫЙ ИНФОРМАЦИОННЫЙ НАВЫК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ПРОГРАММИРОВАНИЕ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10679"/>
              </p:ext>
            </p:extLst>
          </p:nvPr>
        </p:nvGraphicFramePr>
        <p:xfrm>
          <a:off x="852098" y="4887708"/>
          <a:ext cx="3955302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302"/>
              </a:tblGrid>
              <a:tr h="741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ВАРИАТИВНЫЙ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УЧЕБНЫЙ ПРЕДМЕТ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БИОЛОГИЯ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98772"/>
              </p:ext>
            </p:extLst>
          </p:nvPr>
        </p:nvGraphicFramePr>
        <p:xfrm>
          <a:off x="862735" y="5803595"/>
          <a:ext cx="3955302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5302"/>
              </a:tblGrid>
              <a:tr h="791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МОДУЛЬ ИНВАРИАНТНЫЙ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УЧЕБНЫЙ ПРЕДМЕТ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[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ТЕХНИЧЕСКИЙ АНГЛ. ЯЗ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8" name="Прямая соединительная линия 47"/>
          <p:cNvCxnSpPr/>
          <p:nvPr/>
        </p:nvCxnSpPr>
        <p:spPr>
          <a:xfrm>
            <a:off x="4636315" y="959690"/>
            <a:ext cx="3138362" cy="1336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802294" y="4980635"/>
            <a:ext cx="2972383" cy="1877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8855279" y="2934545"/>
            <a:ext cx="3125116" cy="646725"/>
            <a:chOff x="22913900" y="-198713"/>
            <a:chExt cx="3772257" cy="273455"/>
          </a:xfrm>
        </p:grpSpPr>
        <p:sp>
          <p:nvSpPr>
            <p:cNvPr id="57" name="TextBox 56"/>
            <p:cNvSpPr txBox="1"/>
            <p:nvPr/>
          </p:nvSpPr>
          <p:spPr>
            <a:xfrm>
              <a:off x="23055337" y="-198713"/>
              <a:ext cx="3630820" cy="195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/>
                <a:t>ГРАНУЛИРОВАННЫЙ МОДУЛЬ </a:t>
              </a:r>
            </a:p>
            <a:p>
              <a:r>
                <a:rPr lang="ru-RU" sz="1200" b="1" dirty="0" smtClean="0"/>
                <a:t>УРОКА ТЕХНОЛОГИИ</a:t>
              </a:r>
              <a:endParaRPr lang="ru-RU" sz="1200" b="1" dirty="0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22913900" y="-107792"/>
              <a:ext cx="2962656" cy="182534"/>
              <a:chOff x="23428974" y="-1554115"/>
              <a:chExt cx="2962656" cy="182534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23563884" y="-1554115"/>
                <a:ext cx="2827746" cy="668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V="1">
                <a:off x="23428974" y="-1554115"/>
                <a:ext cx="134910" cy="1825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Группа 61"/>
          <p:cNvGrpSpPr/>
          <p:nvPr/>
        </p:nvGrpSpPr>
        <p:grpSpPr>
          <a:xfrm>
            <a:off x="7603333" y="2213075"/>
            <a:ext cx="2275959" cy="2581706"/>
            <a:chOff x="9260863" y="2311048"/>
            <a:chExt cx="2275959" cy="258170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08" r="22878" b="15807"/>
            <a:stretch/>
          </p:blipFill>
          <p:spPr>
            <a:xfrm rot="10800000">
              <a:off x="9260863" y="2311048"/>
              <a:ext cx="2275959" cy="2581706"/>
            </a:xfrm>
            <a:prstGeom prst="rect">
              <a:avLst/>
            </a:prstGeom>
          </p:spPr>
        </p:pic>
        <p:sp>
          <p:nvSpPr>
            <p:cNvPr id="64" name="Правильный пятиугольник 63"/>
            <p:cNvSpPr/>
            <p:nvPr/>
          </p:nvSpPr>
          <p:spPr>
            <a:xfrm>
              <a:off x="9491424" y="4540640"/>
              <a:ext cx="276117" cy="192072"/>
            </a:xfrm>
            <a:prstGeom prst="pentagon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авильный пятиугольник 64"/>
            <p:cNvSpPr/>
            <p:nvPr/>
          </p:nvSpPr>
          <p:spPr>
            <a:xfrm>
              <a:off x="10298062" y="3809979"/>
              <a:ext cx="276117" cy="192072"/>
            </a:xfrm>
            <a:prstGeom prst="pentagon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омб 65"/>
            <p:cNvSpPr/>
            <p:nvPr/>
          </p:nvSpPr>
          <p:spPr>
            <a:xfrm>
              <a:off x="9863673" y="4327199"/>
              <a:ext cx="258775" cy="211175"/>
            </a:xfrm>
            <a:prstGeom prst="diamon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Ромб 66"/>
            <p:cNvSpPr/>
            <p:nvPr/>
          </p:nvSpPr>
          <p:spPr>
            <a:xfrm>
              <a:off x="9888462" y="3793937"/>
              <a:ext cx="258775" cy="211175"/>
            </a:xfrm>
            <a:prstGeom prst="diamon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Шестиугольник 67"/>
            <p:cNvSpPr/>
            <p:nvPr/>
          </p:nvSpPr>
          <p:spPr>
            <a:xfrm>
              <a:off x="10352133" y="4359370"/>
              <a:ext cx="263566" cy="242530"/>
            </a:xfrm>
            <a:prstGeom prst="hexagon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9740948" y="4049843"/>
              <a:ext cx="260859" cy="2154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0691919" y="4494179"/>
              <a:ext cx="260859" cy="2154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>
              <a:off x="9564741" y="4265286"/>
              <a:ext cx="223615" cy="228893"/>
            </a:xfrm>
            <a:prstGeom prst="triangl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ый треугольник 71"/>
            <p:cNvSpPr/>
            <p:nvPr/>
          </p:nvSpPr>
          <p:spPr>
            <a:xfrm>
              <a:off x="10355910" y="4084422"/>
              <a:ext cx="386228" cy="180932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888462" y="4604592"/>
              <a:ext cx="510380" cy="1297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775800" y="2564935"/>
            <a:ext cx="1860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latin typeface="Segoe UI Light" panose="020B0502040204020203" pitchFamily="34" charset="0"/>
              </a:rPr>
              <a:t>=</a:t>
            </a:r>
            <a:endParaRPr lang="ru-RU" sz="12000" b="1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73"/>
            <a:ext cx="9144000" cy="6858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77" y="5637576"/>
            <a:ext cx="1498996" cy="11737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9298" b="21361"/>
          <a:stretch/>
        </p:blipFill>
        <p:spPr>
          <a:xfrm>
            <a:off x="4141100" y="6200489"/>
            <a:ext cx="1520874" cy="6170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8979" y="519869"/>
            <a:ext cx="12841356" cy="5907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Экосистема </a:t>
            </a:r>
            <a:r>
              <a:rPr lang="ru-RU" sz="28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189" name="Рисунок 188"/>
          <p:cNvPicPr>
            <a:picLocks noChangeAspect="1"/>
          </p:cNvPicPr>
          <p:nvPr/>
        </p:nvPicPr>
        <p:blipFill rotWithShape="1">
          <a:blip r:embed="rId5"/>
          <a:srcRect l="63410" t="35096" r="27395" b="55392"/>
          <a:stretch/>
        </p:blipFill>
        <p:spPr>
          <a:xfrm>
            <a:off x="0" y="707585"/>
            <a:ext cx="1161930" cy="702000"/>
          </a:xfrm>
          <a:prstGeom prst="rect">
            <a:avLst/>
          </a:prstGeom>
        </p:spPr>
      </p:pic>
      <p:sp>
        <p:nvSpPr>
          <p:cNvPr id="190" name="Заголовок 1"/>
          <p:cNvSpPr txBox="1">
            <a:spLocks/>
          </p:cNvSpPr>
          <p:nvPr/>
        </p:nvSpPr>
        <p:spPr>
          <a:xfrm>
            <a:off x="-520750" y="886727"/>
            <a:ext cx="8560568" cy="54117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noProof="0" dirty="0" smtClean="0">
                <a:latin typeface="Segoe UI Light" pitchFamily="34" charset="0"/>
                <a:ea typeface="+mj-ea"/>
                <a:cs typeface="+mj-cs"/>
              </a:rPr>
              <a:t>4 этап. Управление экосистемой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187562" y="1503774"/>
            <a:ext cx="7983699" cy="1760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4" name="Группа 73"/>
          <p:cNvGrpSpPr/>
          <p:nvPr/>
        </p:nvGrpSpPr>
        <p:grpSpPr>
          <a:xfrm>
            <a:off x="2339975" y="1731930"/>
            <a:ext cx="5831286" cy="3784869"/>
            <a:chOff x="1854329" y="2005190"/>
            <a:chExt cx="6612528" cy="447693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" b="11470"/>
            <a:stretch/>
          </p:blipFill>
          <p:spPr>
            <a:xfrm>
              <a:off x="1854329" y="2130947"/>
              <a:ext cx="6612528" cy="4351180"/>
            </a:xfrm>
            <a:prstGeom prst="rect">
              <a:avLst/>
            </a:prstGeom>
          </p:spPr>
        </p:pic>
        <p:grpSp>
          <p:nvGrpSpPr>
            <p:cNvPr id="73" name="Группа 72"/>
            <p:cNvGrpSpPr/>
            <p:nvPr/>
          </p:nvGrpSpPr>
          <p:grpSpPr>
            <a:xfrm>
              <a:off x="3962378" y="2005190"/>
              <a:ext cx="2461744" cy="4469540"/>
              <a:chOff x="3962378" y="2005190"/>
              <a:chExt cx="2461744" cy="4469540"/>
            </a:xfrm>
          </p:grpSpPr>
          <p:grpSp>
            <p:nvGrpSpPr>
              <p:cNvPr id="554" name="Группа 553"/>
              <p:cNvGrpSpPr/>
              <p:nvPr/>
            </p:nvGrpSpPr>
            <p:grpSpPr>
              <a:xfrm>
                <a:off x="4625483" y="4356884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555" name="Рисунок 554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556" name="Правильный пятиугольник 555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7" name="Правильный пятиугольник 556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8" name="Ромб 557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9" name="Ромб 558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0" name="Шестиугольник 559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1" name="Овал 560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2" name="Овал 561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3" name="Равнобедренный треугольник 562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4" name="Прямоугольный треугольник 563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5" name="Прямоугольник 564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6" name="Группа 565"/>
              <p:cNvGrpSpPr/>
              <p:nvPr/>
            </p:nvGrpSpPr>
            <p:grpSpPr>
              <a:xfrm rot="20246619">
                <a:off x="5027261" y="4295756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567" name="Рисунок 56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568" name="Правильный пятиугольник 567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9" name="Правильный пятиугольник 568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0" name="Ромб 569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1" name="Ромб 570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2" name="Шестиугольник 571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3" name="Овал 572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4" name="Овал 573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5" name="Равнобедренный треугольник 574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6" name="Прямоугольный треугольник 575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7" name="Прямоугольник 576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78" name="Группа 577"/>
              <p:cNvGrpSpPr/>
              <p:nvPr/>
            </p:nvGrpSpPr>
            <p:grpSpPr>
              <a:xfrm rot="19045320">
                <a:off x="5194236" y="4188703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579" name="Рисунок 57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580" name="Правильный пятиугольник 579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1" name="Правильный пятиугольник 580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2" name="Ромб 581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3" name="Ромб 582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4" name="Шестиугольник 583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5" name="Овал 584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6" name="Овал 585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7" name="Равнобедренный треугольник 586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8" name="Прямоугольный треугольник 587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9" name="Прямоугольник 588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90" name="Группа 589"/>
              <p:cNvGrpSpPr/>
              <p:nvPr/>
            </p:nvGrpSpPr>
            <p:grpSpPr>
              <a:xfrm rot="1012081">
                <a:off x="4280997" y="4394626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591" name="Рисунок 590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592" name="Правильный пятиугольник 591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3" name="Правильный пятиугольник 592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4" name="Ромб 593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5" name="Ромб 594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6" name="Шестиугольник 595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7" name="Овал 596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8" name="Овал 597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9" name="Равнобедренный треугольник 598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0" name="Прямоугольный треугольник 599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1" name="Прямоугольник 600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02" name="Группа 601"/>
              <p:cNvGrpSpPr/>
              <p:nvPr/>
            </p:nvGrpSpPr>
            <p:grpSpPr>
              <a:xfrm rot="2188127">
                <a:off x="4023760" y="4327091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603" name="Рисунок 602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604" name="Правильный пятиугольник 603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5" name="Правильный пятиугольник 604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6" name="Ромб 605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7" name="Ромб 606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8" name="Шестиугольник 607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9" name="Овал 608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0" name="Овал 609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1" name="Равнобедренный треугольник 610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2" name="Прямоугольный треугольник 611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3" name="Прямоугольник 612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14" name="Группа 613"/>
              <p:cNvGrpSpPr/>
              <p:nvPr/>
            </p:nvGrpSpPr>
            <p:grpSpPr>
              <a:xfrm rot="10800000">
                <a:off x="4411374" y="2005190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615" name="Рисунок 614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616" name="Правильный пятиугольник 615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7" name="Правильный пятиугольник 616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8" name="Ромб 617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9" name="Ромб 618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0" name="Шестиугольник 619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1" name="Овал 620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2" name="Овал 621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3" name="Равнобедренный треугольник 622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4" name="Прямоугольный треугольник 623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5" name="Прямоугольник 624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6" name="Группа 625"/>
              <p:cNvGrpSpPr/>
              <p:nvPr/>
            </p:nvGrpSpPr>
            <p:grpSpPr>
              <a:xfrm rot="8824484">
                <a:off x="3962378" y="2104902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627" name="Рисунок 626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628" name="Правильный пятиугольник 627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9" name="Правильный пятиугольник 628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0" name="Ромб 629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1" name="Ромб 630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2" name="Шестиугольник 631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3" name="Овал 632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4" name="Овал 633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5" name="Равнобедренный треугольник 634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6" name="Прямоугольный треугольник 635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7" name="Прямоугольник 636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38" name="Группа 637"/>
              <p:cNvGrpSpPr/>
              <p:nvPr/>
            </p:nvGrpSpPr>
            <p:grpSpPr>
              <a:xfrm rot="12372541">
                <a:off x="4843182" y="2006370"/>
                <a:ext cx="1229886" cy="2080104"/>
                <a:chOff x="9260863" y="2311048"/>
                <a:chExt cx="2275959" cy="2581706"/>
              </a:xfrm>
            </p:grpSpPr>
            <p:pic>
              <p:nvPicPr>
                <p:cNvPr id="639" name="Рисунок 63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08" r="22878" b="15807"/>
                <a:stretch/>
              </p:blipFill>
              <p:spPr>
                <a:xfrm rot="10800000">
                  <a:off x="9260863" y="2311048"/>
                  <a:ext cx="2275959" cy="2581706"/>
                </a:xfrm>
                <a:prstGeom prst="rect">
                  <a:avLst/>
                </a:prstGeom>
              </p:spPr>
            </p:pic>
            <p:sp>
              <p:nvSpPr>
                <p:cNvPr id="640" name="Правильный пятиугольник 639"/>
                <p:cNvSpPr/>
                <p:nvPr/>
              </p:nvSpPr>
              <p:spPr>
                <a:xfrm>
                  <a:off x="9491424" y="4540640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1" name="Правильный пятиугольник 640"/>
                <p:cNvSpPr/>
                <p:nvPr/>
              </p:nvSpPr>
              <p:spPr>
                <a:xfrm>
                  <a:off x="10298062" y="3809979"/>
                  <a:ext cx="276117" cy="192072"/>
                </a:xfrm>
                <a:prstGeom prst="pentagon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2" name="Ромб 641"/>
                <p:cNvSpPr/>
                <p:nvPr/>
              </p:nvSpPr>
              <p:spPr>
                <a:xfrm>
                  <a:off x="9863673" y="4327199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3" name="Ромб 642"/>
                <p:cNvSpPr/>
                <p:nvPr/>
              </p:nvSpPr>
              <p:spPr>
                <a:xfrm>
                  <a:off x="9888462" y="3793937"/>
                  <a:ext cx="258775" cy="211175"/>
                </a:xfrm>
                <a:prstGeom prst="diamond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4" name="Шестиугольник 643"/>
                <p:cNvSpPr/>
                <p:nvPr/>
              </p:nvSpPr>
              <p:spPr>
                <a:xfrm>
                  <a:off x="10352133" y="4359370"/>
                  <a:ext cx="263566" cy="242530"/>
                </a:xfrm>
                <a:prstGeom prst="hexagon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5" name="Овал 644"/>
                <p:cNvSpPr/>
                <p:nvPr/>
              </p:nvSpPr>
              <p:spPr>
                <a:xfrm>
                  <a:off x="9740948" y="4049843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6" name="Овал 645"/>
                <p:cNvSpPr/>
                <p:nvPr/>
              </p:nvSpPr>
              <p:spPr>
                <a:xfrm>
                  <a:off x="10691919" y="4494179"/>
                  <a:ext cx="260859" cy="21544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7" name="Равнобедренный треугольник 646"/>
                <p:cNvSpPr/>
                <p:nvPr/>
              </p:nvSpPr>
              <p:spPr>
                <a:xfrm>
                  <a:off x="9564741" y="4265286"/>
                  <a:ext cx="223615" cy="228893"/>
                </a:xfrm>
                <a:prstGeom prst="triangle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8" name="Прямоугольный треугольник 647"/>
                <p:cNvSpPr/>
                <p:nvPr/>
              </p:nvSpPr>
              <p:spPr>
                <a:xfrm>
                  <a:off x="10355910" y="4084422"/>
                  <a:ext cx="386228" cy="180932"/>
                </a:xfrm>
                <a:prstGeom prst="rtTriangl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9" name="Прямоугольник 648"/>
                <p:cNvSpPr/>
                <p:nvPr/>
              </p:nvSpPr>
              <p:spPr>
                <a:xfrm>
                  <a:off x="9888462" y="4604592"/>
                  <a:ext cx="510380" cy="129726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73" y="6365273"/>
            <a:ext cx="873550" cy="446045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" y="5667254"/>
            <a:ext cx="2752417" cy="1100250"/>
          </a:xfrm>
          <a:prstGeom prst="rect">
            <a:avLst/>
          </a:prstGeom>
        </p:spPr>
      </p:pic>
      <p:sp>
        <p:nvSpPr>
          <p:cNvPr id="651" name="Ромб 650"/>
          <p:cNvSpPr/>
          <p:nvPr/>
        </p:nvSpPr>
        <p:spPr>
          <a:xfrm>
            <a:off x="2905665" y="5555407"/>
            <a:ext cx="258775" cy="211175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2" name="Правильный пятиугольник 651"/>
          <p:cNvSpPr/>
          <p:nvPr/>
        </p:nvSpPr>
        <p:spPr>
          <a:xfrm>
            <a:off x="3829179" y="5796795"/>
            <a:ext cx="276117" cy="192072"/>
          </a:xfrm>
          <a:prstGeom prst="pent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3" name="Равнобедренный треугольник 652"/>
          <p:cNvSpPr/>
          <p:nvPr/>
        </p:nvSpPr>
        <p:spPr>
          <a:xfrm>
            <a:off x="2015534" y="5508993"/>
            <a:ext cx="223615" cy="228893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4" name="Прямоугольный треугольник 653"/>
          <p:cNvSpPr/>
          <p:nvPr/>
        </p:nvSpPr>
        <p:spPr>
          <a:xfrm>
            <a:off x="580965" y="5449311"/>
            <a:ext cx="386228" cy="180932"/>
          </a:xfrm>
          <a:prstGeom prst="rtTriangle">
            <a:avLst/>
          </a:prstGeom>
          <a:solidFill>
            <a:srgbClr val="FFCC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" name="Овал 654"/>
          <p:cNvSpPr/>
          <p:nvPr/>
        </p:nvSpPr>
        <p:spPr>
          <a:xfrm>
            <a:off x="5609896" y="5846830"/>
            <a:ext cx="260859" cy="21544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6" name="Шестиугольник 655"/>
          <p:cNvSpPr/>
          <p:nvPr/>
        </p:nvSpPr>
        <p:spPr>
          <a:xfrm>
            <a:off x="1348707" y="5400385"/>
            <a:ext cx="263566" cy="242530"/>
          </a:xfrm>
          <a:prstGeom prst="hexagon">
            <a:avLst/>
          </a:prstGeom>
          <a:solidFill>
            <a:srgbClr val="CC66FF"/>
          </a:solidFill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8" name="Прямоугольник 657"/>
          <p:cNvSpPr/>
          <p:nvPr/>
        </p:nvSpPr>
        <p:spPr>
          <a:xfrm>
            <a:off x="4604805" y="5904624"/>
            <a:ext cx="577092" cy="1806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нк"/>
          <p:cNvPicPr>
            <a:picLocks noChangeAspect="1" noChangeArrowheads="1"/>
          </p:cNvPicPr>
          <p:nvPr/>
        </p:nvPicPr>
        <p:blipFill rotWithShape="1">
          <a:blip r:embed="rId2" cstate="print"/>
          <a:srcRect l="45869" t="2351" r="1"/>
          <a:stretch/>
        </p:blipFill>
        <p:spPr bwMode="auto">
          <a:xfrm flipH="1" flipV="1">
            <a:off x="0" y="8877"/>
            <a:ext cx="12172950" cy="669672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6384" y="645451"/>
            <a:ext cx="813501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 smtClean="0">
                <a:latin typeface="Segoe UI Light" pitchFamily="34" charset="0"/>
                <a:ea typeface="+mj-ea"/>
                <a:cs typeface="Segoe UI Light" pitchFamily="34" charset="0"/>
              </a:rPr>
              <a:t>           Участие в реализации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 Light" pitchFamily="34" charset="0"/>
                <a:ea typeface="+mj-ea"/>
                <a:cs typeface="Segoe UI Light" pitchFamily="34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pic>
        <p:nvPicPr>
          <p:cNvPr id="4" name="Shape 136" descr="tel_icon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488872" y="3158492"/>
            <a:ext cx="280453" cy="2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5" descr="2000px-email_shiny_icon.svg_1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75679" y="3437879"/>
            <a:ext cx="325425" cy="3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430736" y="2278064"/>
            <a:ext cx="813501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Ольга </a:t>
            </a:r>
            <a:r>
              <a:rPr lang="ru-RU" sz="2400" dirty="0" err="1" smtClean="0">
                <a:latin typeface="Segoe UI Light" pitchFamily="34" charset="0"/>
                <a:cs typeface="Segoe UI Light" pitchFamily="34" charset="0"/>
              </a:rPr>
              <a:t>Береснева</a:t>
            </a:r>
            <a:endParaRPr lang="ru-RU" sz="2400" dirty="0" smtClean="0">
              <a:latin typeface="Segoe UI Light" pitchFamily="34" charset="0"/>
              <a:cs typeface="Segoe UI Light" pitchFamily="34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>
                <a:latin typeface="Segoe UI Light" pitchFamily="34" charset="0"/>
                <a:cs typeface="Segoe UI Light" pitchFamily="34" charset="0"/>
              </a:rPr>
              <a:t>р</a:t>
            </a: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уководитель проекта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    +7 (913) 470-45-55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  <a:hlinkClick r:id="rId5"/>
              </a:rPr>
              <a:t>     </a:t>
            </a:r>
            <a:r>
              <a:rPr lang="en-US" sz="2400" dirty="0" smtClean="0">
                <a:latin typeface="Segoe UI Light" pitchFamily="34" charset="0"/>
                <a:cs typeface="Segoe UI Light" pitchFamily="34" charset="0"/>
                <a:hlinkClick r:id="rId6"/>
              </a:rPr>
              <a:t>v-o-lga@list.ru</a:t>
            </a:r>
            <a:r>
              <a:rPr lang="en-US" sz="2400" dirty="0" smtClean="0">
                <a:latin typeface="Segoe UI Light" pitchFamily="34" charset="0"/>
                <a:cs typeface="Segoe UI Light" pitchFamily="34" charset="0"/>
              </a:rPr>
              <a:t>  </a:t>
            </a:r>
            <a:endParaRPr lang="ru-RU" sz="2400" dirty="0" smtClean="0">
              <a:latin typeface="Segoe UI Light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pic>
        <p:nvPicPr>
          <p:cNvPr id="8" name="Picture 17" descr="C:\Users\User\Desktop\symbolic-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9848" y="665968"/>
            <a:ext cx="950030" cy="910583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24430" y="1840593"/>
            <a:ext cx="8203348" cy="1087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 smtClean="0">
                <a:latin typeface="Segoe UI Light" pitchFamily="34" charset="0"/>
                <a:ea typeface="+mj-ea"/>
                <a:cs typeface="Segoe UI Light" pitchFamily="34" charset="0"/>
              </a:rPr>
              <a:t>Проект  </a:t>
            </a:r>
            <a:r>
              <a:rPr lang="en-US" sz="3000" b="1" dirty="0" smtClean="0">
                <a:latin typeface="Segoe UI Light" pitchFamily="34" charset="0"/>
                <a:ea typeface="+mj-ea"/>
                <a:cs typeface="Segoe UI Light" pitchFamily="34" charset="0"/>
              </a:rPr>
              <a:t>“</a:t>
            </a:r>
            <a:r>
              <a:rPr lang="ru-RU" sz="3000" b="1" dirty="0" smtClean="0">
                <a:latin typeface="Segoe UI Light" pitchFamily="34" charset="0"/>
                <a:ea typeface="+mj-ea"/>
                <a:cs typeface="Segoe UI Light" pitchFamily="34" charset="0"/>
              </a:rPr>
              <a:t>Гуманитарный Технопарк</a:t>
            </a:r>
            <a:r>
              <a:rPr lang="en-US" sz="3000" b="1" dirty="0" smtClean="0">
                <a:latin typeface="Segoe UI Light" pitchFamily="34" charset="0"/>
                <a:ea typeface="+mj-ea"/>
                <a:cs typeface="Segoe UI Light" pitchFamily="34" charset="0"/>
              </a:rPr>
              <a:t>”</a:t>
            </a: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71468" y="4229459"/>
            <a:ext cx="8135010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b="1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Ксения Елгина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400" dirty="0">
                <a:latin typeface="Segoe UI Light" pitchFamily="34" charset="0"/>
                <a:cs typeface="Segoe UI Light" pitchFamily="34" charset="0"/>
              </a:rPr>
              <a:t>м</a:t>
            </a: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енеджер проекта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</a:rPr>
              <a:t>     +7 (923) 709-94-11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sz="2400" dirty="0" smtClean="0">
                <a:latin typeface="Segoe UI Light" pitchFamily="34" charset="0"/>
                <a:cs typeface="Segoe UI Light" pitchFamily="34" charset="0"/>
                <a:hlinkClick r:id="rId8"/>
              </a:rPr>
              <a:t>      </a:t>
            </a:r>
            <a:r>
              <a:rPr lang="en-US" sz="2400" dirty="0" smtClean="0">
                <a:latin typeface="Segoe UI Light" pitchFamily="34" charset="0"/>
                <a:cs typeface="Segoe UI Light" pitchFamily="34" charset="0"/>
                <a:hlinkClick r:id="rId9"/>
              </a:rPr>
              <a:t>kseniaelgina@gmail.com</a:t>
            </a:r>
            <a:r>
              <a:rPr lang="en-US" sz="2400" dirty="0" smtClean="0">
                <a:latin typeface="Segoe UI Light" pitchFamily="34" charset="0"/>
                <a:cs typeface="Segoe UI Light" pitchFamily="34" charset="0"/>
              </a:rPr>
              <a:t>  </a:t>
            </a:r>
            <a:endParaRPr lang="ru-RU" sz="2400" dirty="0" smtClean="0">
              <a:latin typeface="Segoe UI Light" pitchFamily="34" charset="0"/>
              <a:cs typeface="Segoe UI Light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2400" dirty="0" smtClean="0">
              <a:solidFill>
                <a:srgbClr val="002060"/>
              </a:solidFill>
              <a:latin typeface="Segoe UI Light" pitchFamily="34" charset="0"/>
              <a:ea typeface="+mj-ea"/>
              <a:cs typeface="Segoe UI Light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itchFamily="34" charset="0"/>
              <a:ea typeface="+mj-ea"/>
              <a:cs typeface="Segoe UI Light" pitchFamily="34" charset="0"/>
            </a:endParaRPr>
          </a:p>
        </p:txBody>
      </p:sp>
      <p:pic>
        <p:nvPicPr>
          <p:cNvPr id="12" name="Shape 136" descr="tel_icon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559159" y="5152175"/>
            <a:ext cx="280453" cy="262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5" descr="2000px-email_shiny_icon.svg_1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549250" y="5434846"/>
            <a:ext cx="325425" cy="330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7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8979" y="519869"/>
            <a:ext cx="12841356" cy="5907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Основная идея концепции Урока 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49394657"/>
              </p:ext>
            </p:extLst>
          </p:nvPr>
        </p:nvGraphicFramePr>
        <p:xfrm>
          <a:off x="344300" y="633371"/>
          <a:ext cx="10008208" cy="53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175490" y="826169"/>
            <a:ext cx="98904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latin typeface="Segoe UI Light" panose="020B0502040204020203" pitchFamily="34" charset="0"/>
              </a:rPr>
              <a:t>o</a:t>
            </a:r>
            <a:endParaRPr lang="ru-RU" sz="8500" b="1" dirty="0">
              <a:latin typeface="Segoe UI Light" panose="020B0502040204020203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21021" y="2333156"/>
            <a:ext cx="8543514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82746"/>
              </p:ext>
            </p:extLst>
          </p:nvPr>
        </p:nvGraphicFramePr>
        <p:xfrm>
          <a:off x="621025" y="2506044"/>
          <a:ext cx="8543510" cy="47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3510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ОСНОВОПОЛАГАЮЩИЕ ПРИНЦИПЫ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2304"/>
              </p:ext>
            </p:extLst>
          </p:nvPr>
        </p:nvGraphicFramePr>
        <p:xfrm>
          <a:off x="621025" y="3158277"/>
          <a:ext cx="8543510" cy="47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3225"/>
                <a:gridCol w="2971800"/>
                <a:gridCol w="2668485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СВОБОДНЫЙ ВЫБОР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ОТКРЫТОСТЬ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НЕПРЕРЫВНОСТЬ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10395"/>
              </p:ext>
            </p:extLst>
          </p:nvPr>
        </p:nvGraphicFramePr>
        <p:xfrm>
          <a:off x="621025" y="3763602"/>
          <a:ext cx="8543510" cy="47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3510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УРОВНИ ПОСТРОЕНИЯ УЧЕБНОЙ ПРОГРАММЫ УРОКА ТЕХНОЛОГИИ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55680"/>
              </p:ext>
            </p:extLst>
          </p:nvPr>
        </p:nvGraphicFramePr>
        <p:xfrm>
          <a:off x="621021" y="4349877"/>
          <a:ext cx="8543510" cy="47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179"/>
                <a:gridCol w="2971800"/>
                <a:gridCol w="2687531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ОБРАЗОВАТЕЛЬНЫЙ</a:t>
                      </a:r>
                    </a:p>
                    <a:p>
                      <a:pPr algn="ctr"/>
                      <a:r>
                        <a:rPr lang="en-US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Ʃ[</a:t>
                      </a:r>
                      <a:r>
                        <a:rPr lang="ru-RU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ВАРИАТИВНЫХ МОДУЛЕЙ</a:t>
                      </a:r>
                      <a:r>
                        <a:rPr lang="en-US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]</a:t>
                      </a:r>
                      <a:r>
                        <a:rPr lang="ru-RU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 + ИНВАРИАНТНЫЙ МОДУЛЬ</a:t>
                      </a:r>
                      <a:endParaRPr lang="ru-RU" sz="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ПРОФОРИЕНТАЦИОННЫЙ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ПРОФИЛИ ОЛИПИАДЫ</a:t>
                      </a:r>
                      <a:r>
                        <a:rPr lang="ru-RU" sz="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НТИ</a:t>
                      </a:r>
                      <a:endParaRPr lang="ru-RU" sz="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ПРЕДПРИНИМАТЕЛЬСКИЙ</a:t>
                      </a:r>
                    </a:p>
                    <a:p>
                      <a:pPr algn="ctr"/>
                      <a:r>
                        <a:rPr lang="ru-RU" sz="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ТЕХНОЛОГИЧЕСКОЕ</a:t>
                      </a:r>
                      <a:r>
                        <a:rPr lang="ru-RU" sz="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 + СЕРИЙНОЕ</a:t>
                      </a:r>
                      <a:endParaRPr lang="ru-RU" sz="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 rot="5400000">
            <a:off x="4469686" y="677256"/>
            <a:ext cx="846179" cy="85435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23041"/>
              </p:ext>
            </p:extLst>
          </p:nvPr>
        </p:nvGraphicFramePr>
        <p:xfrm>
          <a:off x="621021" y="5558464"/>
          <a:ext cx="8543510" cy="472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3510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</a:rPr>
                        <a:t>УРОК ТЕХНОЛОГИИ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78594"/>
              </p:ext>
            </p:extLst>
          </p:nvPr>
        </p:nvGraphicFramePr>
        <p:xfrm>
          <a:off x="621021" y="6187258"/>
          <a:ext cx="854351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3225"/>
                <a:gridCol w="2971800"/>
                <a:gridCol w="2668485"/>
              </a:tblGrid>
              <a:tr h="472773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ТЕХНОЛОГИЧЕСКАЯ ЭКОСИСТЕМА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ТЕХНОЛОГИЧЕСКИЙ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КЛАСТЕР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КАДРЫ</a:t>
                      </a:r>
                      <a:r>
                        <a:rPr lang="ru-RU" sz="1600" b="1" baseline="0" dirty="0" smtClean="0">
                          <a:latin typeface="Segoe UI Light" panose="020B0502040204020203" pitchFamily="34" charset="0"/>
                        </a:rPr>
                        <a:t> ДЛЯ</a:t>
                      </a:r>
                      <a:endParaRPr lang="ru-RU" sz="1600" b="1" dirty="0" smtClean="0">
                        <a:latin typeface="Segoe UI Light" panose="020B0502040204020203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Segoe UI Light" panose="020B0502040204020203" pitchFamily="34" charset="0"/>
                        </a:rPr>
                        <a:t>ЦИФРОВОЙ ЭКОНОМИКИ</a:t>
                      </a:r>
                      <a:endParaRPr lang="ru-RU" sz="16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8" y="318056"/>
            <a:ext cx="12019722" cy="5907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Segoe UI Light" pitchFamily="34" charset="0"/>
              </a:rPr>
              <a:t/>
            </a:r>
            <a:br>
              <a:rPr lang="ru-RU" sz="3200" b="1" dirty="0" smtClean="0">
                <a:latin typeface="Segoe UI Light" pitchFamily="34" charset="0"/>
              </a:rPr>
            </a:br>
            <a:r>
              <a:rPr lang="ru-RU" sz="3200" b="1" dirty="0">
                <a:latin typeface="Segoe UI Light" pitchFamily="34" charset="0"/>
              </a:rPr>
              <a:t>В</a:t>
            </a:r>
            <a:r>
              <a:rPr lang="ru-RU" sz="3200" b="1" dirty="0" smtClean="0">
                <a:latin typeface="Segoe UI Light" pitchFamily="34" charset="0"/>
              </a:rPr>
              <a:t>ектор развития технологического пакета Матрицы НТИ</a:t>
            </a:r>
            <a:endParaRPr lang="ru-RU" sz="3200" b="1" dirty="0">
              <a:latin typeface="Segoe UI Light" pitchFamily="34" charset="0"/>
            </a:endParaRPr>
          </a:p>
        </p:txBody>
      </p:sp>
      <p:pic>
        <p:nvPicPr>
          <p:cNvPr id="1026" name="Picture 2" descr="C:\Users\du\Downloads\Матрица НТИ с диаг.jpg"/>
          <p:cNvPicPr>
            <a:picLocks noChangeAspect="1" noChangeArrowheads="1"/>
          </p:cNvPicPr>
          <p:nvPr/>
        </p:nvPicPr>
        <p:blipFill>
          <a:blip r:embed="rId2" cstate="print"/>
          <a:srcRect t="14365"/>
          <a:stretch>
            <a:fillRect/>
          </a:stretch>
        </p:blipFill>
        <p:spPr bwMode="auto">
          <a:xfrm>
            <a:off x="1179442" y="1193044"/>
            <a:ext cx="4678017" cy="263899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75" t="10120" r="11805" b="8749"/>
          <a:stretch>
            <a:fillRect/>
          </a:stretch>
        </p:blipFill>
        <p:spPr bwMode="auto">
          <a:xfrm>
            <a:off x="6414055" y="1126439"/>
            <a:ext cx="4982816" cy="278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80590" y="4041915"/>
            <a:ext cx="9607827" cy="6758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</a:rPr>
              <a:t>Генеральная цель АСИ </a:t>
            </a:r>
            <a:r>
              <a:rPr lang="ru-RU" dirty="0" smtClean="0">
                <a:solidFill>
                  <a:schemeClr val="tx1"/>
                </a:solidFill>
                <a:latin typeface="Segoe UI Light" pitchFamily="34" charset="0"/>
              </a:rPr>
              <a:t>– </a:t>
            </a:r>
            <a:r>
              <a:rPr lang="ru-RU" dirty="0" smtClean="0">
                <a:latin typeface="Segoe UI Light" pitchFamily="34" charset="0"/>
              </a:rPr>
              <a:t>полностью </a:t>
            </a:r>
            <a:r>
              <a:rPr lang="ru-RU" b="1" dirty="0" smtClean="0">
                <a:latin typeface="Segoe UI Light" pitchFamily="34" charset="0"/>
              </a:rPr>
              <a:t>преобразовать матрицу управления государством</a:t>
            </a:r>
            <a:r>
              <a:rPr lang="ru-RU" dirty="0" smtClean="0">
                <a:latin typeface="Segoe UI Light" pitchFamily="34" charset="0"/>
              </a:rPr>
              <a:t>, </a:t>
            </a:r>
            <a:r>
              <a:rPr lang="ru-RU" b="1" dirty="0" smtClean="0">
                <a:latin typeface="Segoe UI Light" pitchFamily="34" charset="0"/>
              </a:rPr>
              <a:t>заменив</a:t>
            </a:r>
            <a:r>
              <a:rPr lang="ru-RU" dirty="0" smtClean="0">
                <a:latin typeface="Segoe UI Light" pitchFamily="34" charset="0"/>
              </a:rPr>
              <a:t> ключевые </a:t>
            </a:r>
            <a:r>
              <a:rPr lang="ru-RU" b="1" dirty="0" smtClean="0">
                <a:latin typeface="Segoe UI Light" pitchFamily="34" charset="0"/>
              </a:rPr>
              <a:t>плоскости НТИ на новые</a:t>
            </a:r>
            <a:r>
              <a:rPr lang="ru-RU" dirty="0" smtClean="0">
                <a:latin typeface="Segoe UI Light" pitchFamily="34" charset="0"/>
              </a:rPr>
              <a:t>, ориентированные на: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516833"/>
            <a:ext cx="12192000" cy="1325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Содержимое 2"/>
          <p:cNvSpPr txBox="1">
            <a:spLocks/>
          </p:cNvSpPr>
          <p:nvPr/>
        </p:nvSpPr>
        <p:spPr>
          <a:xfrm>
            <a:off x="31532" y="110362"/>
            <a:ext cx="3988894" cy="331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Проект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Гуманитарный технопарк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268062" y="92754"/>
            <a:ext cx="5724939" cy="331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МАУ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Новосибирский городской дом учителя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pic>
        <p:nvPicPr>
          <p:cNvPr id="1030" name="Picture 6" descr="C:\Users\du\Desktop\Attachment.jpg"/>
          <p:cNvPicPr>
            <a:picLocks noChangeAspect="1" noChangeArrowheads="1"/>
          </p:cNvPicPr>
          <p:nvPr/>
        </p:nvPicPr>
        <p:blipFill>
          <a:blip r:embed="rId4" cstate="print"/>
          <a:srcRect l="5014" r="2232" b="30845"/>
          <a:stretch>
            <a:fillRect/>
          </a:stretch>
        </p:blipFill>
        <p:spPr bwMode="auto">
          <a:xfrm>
            <a:off x="299052" y="4054359"/>
            <a:ext cx="1622514" cy="1471797"/>
          </a:xfrm>
          <a:prstGeom prst="ellipse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1805611" y="4688095"/>
            <a:ext cx="9737034" cy="705540"/>
          </a:xfrm>
          <a:prstGeom prst="rect">
            <a:avLst/>
          </a:prstGeom>
        </p:spPr>
        <p:txBody>
          <a:bodyPr/>
          <a:lstStyle/>
          <a:p>
            <a:pPr marL="228600" algn="just">
              <a:buFont typeface="Wingdings" pitchFamily="2" charset="2"/>
              <a:buChar char="ü"/>
            </a:pPr>
            <a:r>
              <a:rPr lang="ru-RU" dirty="0" smtClean="0">
                <a:latin typeface="Segoe UI Light" pitchFamily="34" charset="0"/>
              </a:rPr>
              <a:t>вовлечение </a:t>
            </a:r>
            <a:r>
              <a:rPr lang="ru-RU" b="1" dirty="0" smtClean="0">
                <a:latin typeface="Segoe UI Light" pitchFamily="34" charset="0"/>
              </a:rPr>
              <a:t>квалифицированных людей в</a:t>
            </a:r>
            <a:r>
              <a:rPr lang="ru-RU" dirty="0" smtClean="0">
                <a:latin typeface="Segoe UI Light" pitchFamily="34" charset="0"/>
              </a:rPr>
              <a:t> совместную </a:t>
            </a:r>
            <a:r>
              <a:rPr lang="ru-RU" b="1" dirty="0" smtClean="0">
                <a:latin typeface="Segoe UI Light" pitchFamily="34" charset="0"/>
              </a:rPr>
              <a:t>разработку коренных положений и приоритетов</a:t>
            </a:r>
            <a:r>
              <a:rPr lang="ru-RU" dirty="0" smtClean="0">
                <a:latin typeface="Segoe UI Light" pitchFamily="34" charset="0"/>
              </a:rPr>
              <a:t>, которые сегодня формирует </a:t>
            </a:r>
            <a:r>
              <a:rPr lang="ru-RU" b="1" dirty="0" smtClean="0">
                <a:latin typeface="Segoe UI Light" pitchFamily="34" charset="0"/>
              </a:rPr>
              <a:t>Матрица НТИ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812238" y="5224809"/>
            <a:ext cx="9823171" cy="705540"/>
          </a:xfrm>
          <a:prstGeom prst="rect">
            <a:avLst/>
          </a:prstGeom>
        </p:spPr>
        <p:txBody>
          <a:bodyPr/>
          <a:lstStyle/>
          <a:p>
            <a:pPr marL="228600" algn="just">
              <a:buFont typeface="Wingdings" pitchFamily="2" charset="2"/>
              <a:buChar char="ü"/>
            </a:pPr>
            <a:r>
              <a:rPr lang="ru-RU" dirty="0" smtClean="0">
                <a:latin typeface="Segoe UI Light" pitchFamily="34" charset="0"/>
              </a:rPr>
              <a:t>использование</a:t>
            </a:r>
            <a:r>
              <a:rPr lang="ru-RU" b="1" dirty="0" smtClean="0">
                <a:latin typeface="Segoe UI Light" pitchFamily="34" charset="0"/>
              </a:rPr>
              <a:t> достижений российской культуры</a:t>
            </a:r>
            <a:r>
              <a:rPr lang="ru-RU" dirty="0" smtClean="0">
                <a:latin typeface="Segoe UI Light" pitchFamily="34" charset="0"/>
              </a:rPr>
              <a:t>, для прорыва российских компаний на внешние рынки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1818842" y="5748269"/>
            <a:ext cx="10021953" cy="467001"/>
          </a:xfrm>
          <a:prstGeom prst="rect">
            <a:avLst/>
          </a:prstGeom>
        </p:spPr>
        <p:txBody>
          <a:bodyPr/>
          <a:lstStyle/>
          <a:p>
            <a:pPr marL="228600" algn="just">
              <a:buFont typeface="Wingdings" pitchFamily="2" charset="2"/>
              <a:buChar char="ü"/>
            </a:pPr>
            <a:r>
              <a:rPr lang="ru-RU" dirty="0" smtClean="0">
                <a:latin typeface="Segoe UI Light" pitchFamily="34" charset="0"/>
              </a:rPr>
              <a:t> управление</a:t>
            </a:r>
            <a:r>
              <a:rPr lang="ru-RU" b="1" dirty="0" smtClean="0">
                <a:latin typeface="Segoe UI Light" pitchFamily="34" charset="0"/>
              </a:rPr>
              <a:t> механизмами мотивации </a:t>
            </a:r>
            <a:r>
              <a:rPr lang="ru-RU" dirty="0" smtClean="0">
                <a:latin typeface="Segoe UI Light" pitchFamily="34" charset="0"/>
              </a:rPr>
              <a:t>и </a:t>
            </a:r>
            <a:r>
              <a:rPr lang="ru-RU" b="1" dirty="0" smtClean="0">
                <a:latin typeface="Segoe UI Light" pitchFamily="34" charset="0"/>
              </a:rPr>
              <a:t>культурными кодами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1812214" y="6072947"/>
            <a:ext cx="10021953" cy="467001"/>
          </a:xfrm>
          <a:prstGeom prst="rect">
            <a:avLst/>
          </a:prstGeom>
        </p:spPr>
        <p:txBody>
          <a:bodyPr/>
          <a:lstStyle/>
          <a:p>
            <a:pPr marL="228600" algn="just">
              <a:buFont typeface="Wingdings" pitchFamily="2" charset="2"/>
              <a:buChar char="ü"/>
            </a:pPr>
            <a:r>
              <a:rPr lang="ru-RU" dirty="0" smtClean="0">
                <a:latin typeface="Segoe UI Light" pitchFamily="34" charset="0"/>
              </a:rPr>
              <a:t> формирование </a:t>
            </a:r>
            <a:r>
              <a:rPr lang="ru-RU" b="1" dirty="0" smtClean="0">
                <a:latin typeface="Segoe UI Light" pitchFamily="34" charset="0"/>
              </a:rPr>
              <a:t>протоколов совместной работы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1818847" y="6390999"/>
            <a:ext cx="10021953" cy="467001"/>
          </a:xfrm>
          <a:prstGeom prst="rect">
            <a:avLst/>
          </a:prstGeom>
        </p:spPr>
        <p:txBody>
          <a:bodyPr/>
          <a:lstStyle/>
          <a:p>
            <a:pPr marL="228600" algn="just">
              <a:buFont typeface="Wingdings" pitchFamily="2" charset="2"/>
              <a:buChar char="ü"/>
            </a:pPr>
            <a:r>
              <a:rPr lang="ru-RU" dirty="0" smtClean="0">
                <a:latin typeface="Segoe UI Light" pitchFamily="34" charset="0"/>
              </a:rPr>
              <a:t> создание </a:t>
            </a:r>
            <a:r>
              <a:rPr lang="ru-RU" b="1" dirty="0" smtClean="0">
                <a:latin typeface="Segoe UI Light" pitchFamily="34" charset="0"/>
              </a:rPr>
              <a:t>управления знаниями  </a:t>
            </a:r>
          </a:p>
          <a:p>
            <a:pPr marL="228600" algn="just">
              <a:buFont typeface="Wingdings" pitchFamily="2" charset="2"/>
              <a:buChar char="ü"/>
            </a:pPr>
            <a:endParaRPr lang="ru-RU" b="1" dirty="0" smtClean="0">
              <a:latin typeface="Segoe UI Light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04" y="5592417"/>
            <a:ext cx="2080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Segoe UI Light" pitchFamily="34" charset="0"/>
              </a:rPr>
              <a:t>Дмитрий Песков</a:t>
            </a:r>
            <a:endParaRPr lang="ru-RU" sz="1400" dirty="0" smtClean="0">
              <a:latin typeface="Segoe UI Light" pitchFamily="34" charset="0"/>
            </a:endParaRPr>
          </a:p>
          <a:p>
            <a:pPr algn="ctr"/>
            <a:r>
              <a:rPr lang="ru-RU" sz="1400" dirty="0" smtClean="0">
                <a:latin typeface="Segoe UI Light" pitchFamily="34" charset="0"/>
              </a:rPr>
              <a:t>директор направления </a:t>
            </a:r>
            <a:r>
              <a:rPr lang="en-US" sz="1400" dirty="0" smtClean="0">
                <a:latin typeface="Segoe UI Light" pitchFamily="34" charset="0"/>
              </a:rPr>
              <a:t>“</a:t>
            </a:r>
            <a:r>
              <a:rPr lang="ru-RU" sz="1400" dirty="0" smtClean="0">
                <a:latin typeface="Segoe UI Light" pitchFamily="34" charset="0"/>
              </a:rPr>
              <a:t>Молодые профессионалы</a:t>
            </a:r>
            <a:r>
              <a:rPr lang="en-US" sz="1400" dirty="0" smtClean="0">
                <a:latin typeface="Segoe UI Light" pitchFamily="34" charset="0"/>
              </a:rPr>
              <a:t>”</a:t>
            </a:r>
            <a:endParaRPr lang="ru-RU" sz="14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1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88979" y="519869"/>
            <a:ext cx="12841356" cy="5907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latin typeface="Segoe UI Light" pitchFamily="34" charset="0"/>
                <a:ea typeface="+mj-ea"/>
                <a:cs typeface="+mj-cs"/>
              </a:rPr>
              <a:t>Модуль </a:t>
            </a:r>
            <a:r>
              <a:rPr lang="en-US" sz="2800" b="1" noProof="0" dirty="0" smtClean="0">
                <a:latin typeface="Segoe UI Light" pitchFamily="34" charset="0"/>
                <a:ea typeface="+mj-ea"/>
                <a:cs typeface="+mj-cs"/>
              </a:rPr>
              <a:t>[</a:t>
            </a:r>
            <a:r>
              <a:rPr lang="ru-RU" sz="2800" b="1" noProof="0" dirty="0" smtClean="0">
                <a:latin typeface="Segoe UI Light" pitchFamily="34" charset="0"/>
                <a:ea typeface="+mj-ea"/>
                <a:cs typeface="+mj-cs"/>
              </a:rPr>
              <a:t>гранулированный</a:t>
            </a:r>
            <a:r>
              <a:rPr lang="en-US" sz="2800" b="1" noProof="0" dirty="0" smtClean="0">
                <a:latin typeface="Segoe UI Light" pitchFamily="34" charset="0"/>
                <a:ea typeface="+mj-ea"/>
                <a:cs typeface="+mj-cs"/>
              </a:rPr>
              <a:t>]</a:t>
            </a:r>
            <a:r>
              <a:rPr lang="ru-RU" sz="2800" b="1" noProof="0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22664"/>
              </p:ext>
            </p:extLst>
          </p:nvPr>
        </p:nvGraphicFramePr>
        <p:xfrm>
          <a:off x="698495" y="2242156"/>
          <a:ext cx="812799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 Light" panose="020B0502040204020203" pitchFamily="34" charset="0"/>
                        </a:rPr>
                        <a:t>             </a:t>
                      </a:r>
                    </a:p>
                    <a:p>
                      <a:r>
                        <a:rPr lang="en-US" dirty="0" smtClean="0"/>
                        <a:t>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33647"/>
              </p:ext>
            </p:extLst>
          </p:nvPr>
        </p:nvGraphicFramePr>
        <p:xfrm>
          <a:off x="698495" y="3158149"/>
          <a:ext cx="812799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78516"/>
              </p:ext>
            </p:extLst>
          </p:nvPr>
        </p:nvGraphicFramePr>
        <p:xfrm>
          <a:off x="698495" y="4074106"/>
          <a:ext cx="812799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89000"/>
              </p:ext>
            </p:extLst>
          </p:nvPr>
        </p:nvGraphicFramePr>
        <p:xfrm>
          <a:off x="698494" y="4990063"/>
          <a:ext cx="812799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/>
          <a:srcRect l="27104" t="34734" r="64095" b="54817"/>
          <a:stretch/>
        </p:blipFill>
        <p:spPr>
          <a:xfrm>
            <a:off x="531596" y="1036776"/>
            <a:ext cx="1007144" cy="700620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1248652" y="1189524"/>
            <a:ext cx="10697414" cy="39057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1 этап. Гипотеза построения вариативного модуля </a:t>
            </a:r>
            <a:r>
              <a:rPr lang="en-US" sz="2900" b="1" dirty="0" smtClean="0">
                <a:solidFill>
                  <a:srgbClr val="FF0000"/>
                </a:solidFill>
                <a:latin typeface="Segoe UI Light" pitchFamily="34" charset="0"/>
                <a:ea typeface="+mj-ea"/>
                <a:cs typeface="+mj-cs"/>
              </a:rPr>
              <a:t>HARD SKILLS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698496" y="1774624"/>
            <a:ext cx="11285479" cy="2559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494" y="2266298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1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82621" y="2266298"/>
            <a:ext cx="330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2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27428" y="2266298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3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08492" y="3218460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4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21667" y="3201190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5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60747" y="3218460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6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25492" y="4162705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7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386151" y="4154674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8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51695" y="4169244"/>
            <a:ext cx="3366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9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5490" y="5078662"/>
            <a:ext cx="603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10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51694" y="5079628"/>
            <a:ext cx="649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12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98494" y="4990063"/>
            <a:ext cx="0" cy="615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291089" y="4990063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720338" y="4990063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291089" y="4092734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291089" y="3158149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1291089" y="2266298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3977139" y="4074106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977139" y="3180360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977139" y="2204358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720338" y="4074106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6720338" y="3182291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6720338" y="2266298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94940" y="2396820"/>
            <a:ext cx="228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Segoe UI Light" panose="020B0502040204020203" pitchFamily="34" charset="0"/>
              </a:rPr>
              <a:t>КВАНТОВЫЕ ТЕХНОЛОГИИ</a:t>
            </a:r>
            <a:endParaRPr lang="ru-RU" sz="1200" b="1" dirty="0">
              <a:latin typeface="Segoe UI Light" panose="020B0502040204020203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975087" y="3178107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ТЕХНОЛОГИИ </a:t>
            </a:r>
          </a:p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БЕСПРОВОДНОЙ СВЯЗИ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84275" y="4132548"/>
            <a:ext cx="220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ПРОГРАММНО-АППАРАТНЫЕ СРЕДСТВА ЗАЩИТЫ ИНФОРМАЦИИ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233940" y="4279030"/>
            <a:ext cx="2207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НЕЙРОТЕХНОЛОГИИ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37102" y="5007096"/>
            <a:ext cx="220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СОЗДАНИЕ И КОРРЕКТИРОВКА КОМПЬЮТЕРНОЙ</a:t>
            </a:r>
            <a:r>
              <a:rPr lang="en-US" sz="1100" b="1" dirty="0" smtClean="0">
                <a:latin typeface="Segoe UI Light" panose="020B0502040204020203" pitchFamily="34" charset="0"/>
              </a:rPr>
              <a:t>/</a:t>
            </a:r>
            <a:r>
              <a:rPr lang="ru-RU" sz="1100" b="1" dirty="0" smtClean="0">
                <a:latin typeface="Segoe UI Light" panose="020B0502040204020203" pitchFamily="34" charset="0"/>
              </a:rPr>
              <a:t>ЦИФРОВОЙ МОДЕЛИ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261912" y="3178107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СЕНСОРИКА И КОМПОНЕНТЫ РОБОТОТЕХНИКИ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77139" y="2285364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НОВЫЕ И ПОРТАТИВНЫЕ ИСТОЧНИКИ ЭНЕРГИИ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56606" y="2304025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НОВЫЕ ПРОИЗВОДСТВЕННЫЕ ТЕХНОЛОГИИ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56606" y="3201190"/>
            <a:ext cx="220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ТЕХНОЛОГИИ УПРАВЛЕНИЯ СВОЙСТВАМИ БИОЛОГИЧЕСКИХ ОБЪЕКТОВ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72070" y="4114022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ТЕХНОЛОГИИ ВИРТУАЛЬНОЙ  И ДОПОЛНЕНОЙ РЕАЛЬНОСТИ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52228" y="5091734"/>
            <a:ext cx="22075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ОСНОВЫ АНАЛИТИЧЕСКОЙ ХИМИИ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684275" y="5024047"/>
            <a:ext cx="2207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Segoe UI Light" panose="020B0502040204020203" pitchFamily="34" charset="0"/>
              </a:rPr>
              <a:t>ТЕХНОЛОГИИ ФИНАНСОВО-ЭКОНОМИЧЕСКОГО УПРАВЛЕНИЯ</a:t>
            </a:r>
            <a:endParaRPr lang="ru-RU" sz="1100" b="1" dirty="0">
              <a:latin typeface="Segoe UI Light" panose="020B0502040204020203" pitchFamily="34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7788035" y="5355661"/>
            <a:ext cx="45719" cy="457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9" name="Группа 148"/>
          <p:cNvGrpSpPr/>
          <p:nvPr/>
        </p:nvGrpSpPr>
        <p:grpSpPr>
          <a:xfrm>
            <a:off x="10564439" y="3420609"/>
            <a:ext cx="2348559" cy="338554"/>
            <a:chOff x="22913900" y="-300591"/>
            <a:chExt cx="3686586" cy="409169"/>
          </a:xfrm>
        </p:grpSpPr>
        <p:sp>
          <p:nvSpPr>
            <p:cNvPr id="150" name="TextBox 149"/>
            <p:cNvSpPr txBox="1"/>
            <p:nvPr/>
          </p:nvSpPr>
          <p:spPr>
            <a:xfrm>
              <a:off x="22969666" y="-300591"/>
              <a:ext cx="3630820" cy="409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/>
                <a:t>ГРАНУЛИРОВАННЫЙ МОДУЛЬ </a:t>
              </a:r>
            </a:p>
            <a:p>
              <a:r>
                <a:rPr lang="ru-RU" sz="800" b="1" dirty="0" smtClean="0"/>
                <a:t>УРОКА ТЕХНОЛОГИИ</a:t>
              </a:r>
              <a:endParaRPr lang="ru-RU" sz="800" b="1" dirty="0"/>
            </a:p>
          </p:txBody>
        </p:sp>
        <p:grpSp>
          <p:nvGrpSpPr>
            <p:cNvPr id="151" name="Группа 150"/>
            <p:cNvGrpSpPr/>
            <p:nvPr/>
          </p:nvGrpSpPr>
          <p:grpSpPr>
            <a:xfrm>
              <a:off x="22913900" y="-107792"/>
              <a:ext cx="2377795" cy="182534"/>
              <a:chOff x="23428974" y="-1554115"/>
              <a:chExt cx="2377795" cy="182534"/>
            </a:xfrm>
          </p:grpSpPr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23563884" y="-1554115"/>
                <a:ext cx="224288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23428974" y="-1554115"/>
                <a:ext cx="134910" cy="18253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63" y="2497602"/>
            <a:ext cx="855991" cy="851262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321" y="3519068"/>
            <a:ext cx="700761" cy="696890"/>
          </a:xfrm>
          <a:prstGeom prst="rect">
            <a:avLst/>
          </a:prstGeom>
        </p:spPr>
      </p:pic>
      <p:cxnSp>
        <p:nvCxnSpPr>
          <p:cNvPr id="39" name="Прямая со стрелкой 38"/>
          <p:cNvCxnSpPr/>
          <p:nvPr/>
        </p:nvCxnSpPr>
        <p:spPr>
          <a:xfrm>
            <a:off x="8938437" y="2879751"/>
            <a:ext cx="961301" cy="7196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0921539" y="4045631"/>
            <a:ext cx="1034649" cy="1512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98494" y="2266298"/>
            <a:ext cx="0" cy="33638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8826493" y="2242156"/>
            <a:ext cx="0" cy="33638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33263"/>
              </p:ext>
            </p:extLst>
          </p:nvPr>
        </p:nvGraphicFramePr>
        <p:xfrm>
          <a:off x="8995792" y="5620537"/>
          <a:ext cx="3084884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4884"/>
              </a:tblGrid>
              <a:tr h="673410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ГРАНУЛИРОВАННЫЕ ФОРМАТЫ  ЗАДАННЫЕ РАЗНЫМИ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ВИДАМИ ОБРАЗОВАНИЯ: ОБЩЕЕ, ПРОФЕССИОНАЛЬНОЕ, ДОПОЛНИТЕЛЬНОЕ И ДР.</a:t>
                      </a:r>
                    </a:p>
                    <a:p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4" name="Таблица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89783"/>
              </p:ext>
            </p:extLst>
          </p:nvPr>
        </p:nvGraphicFramePr>
        <p:xfrm>
          <a:off x="1329189" y="5884525"/>
          <a:ext cx="4645494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5494"/>
              </a:tblGrid>
              <a:tr h="402798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МОДУЛИ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</a:rPr>
                        <a:t> ЗАДАЮТ КОМПЕТЕНЦИИ </a:t>
                      </a:r>
                      <a:r>
                        <a:rPr lang="en-US" sz="1600" b="0" baseline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JUNIOR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SKILLS</a:t>
                      </a:r>
                      <a:endParaRPr lang="ru-RU" sz="1600" b="1" baseline="0" dirty="0" smtClean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  <a:p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3383136" y="5030178"/>
            <a:ext cx="769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rPr>
              <a:t>11</a:t>
            </a:r>
            <a:endParaRPr lang="ru-RU" sz="30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3972070" y="4999208"/>
            <a:ext cx="0" cy="615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Группа 175"/>
          <p:cNvGrpSpPr/>
          <p:nvPr/>
        </p:nvGrpSpPr>
        <p:grpSpPr>
          <a:xfrm>
            <a:off x="9260863" y="2311048"/>
            <a:ext cx="2275959" cy="2581706"/>
            <a:chOff x="9260863" y="2311048"/>
            <a:chExt cx="2275959" cy="258170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08" r="22878" b="15807"/>
            <a:stretch/>
          </p:blipFill>
          <p:spPr>
            <a:xfrm rot="10800000">
              <a:off x="9260863" y="2311048"/>
              <a:ext cx="2275959" cy="2581706"/>
            </a:xfrm>
            <a:prstGeom prst="rect">
              <a:avLst/>
            </a:prstGeom>
          </p:spPr>
        </p:pic>
        <p:sp>
          <p:nvSpPr>
            <p:cNvPr id="68" name="Правильный пятиугольник 67"/>
            <p:cNvSpPr/>
            <p:nvPr/>
          </p:nvSpPr>
          <p:spPr>
            <a:xfrm>
              <a:off x="9491424" y="4540640"/>
              <a:ext cx="276117" cy="192072"/>
            </a:xfrm>
            <a:prstGeom prst="pentagon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Правильный пятиугольник 166"/>
            <p:cNvSpPr/>
            <p:nvPr/>
          </p:nvSpPr>
          <p:spPr>
            <a:xfrm>
              <a:off x="10298062" y="3809979"/>
              <a:ext cx="276117" cy="192072"/>
            </a:xfrm>
            <a:prstGeom prst="pentagon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Ромб 167"/>
            <p:cNvSpPr/>
            <p:nvPr/>
          </p:nvSpPr>
          <p:spPr>
            <a:xfrm>
              <a:off x="9863673" y="4327199"/>
              <a:ext cx="258775" cy="211175"/>
            </a:xfrm>
            <a:prstGeom prst="diamon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Ромб 168"/>
            <p:cNvSpPr/>
            <p:nvPr/>
          </p:nvSpPr>
          <p:spPr>
            <a:xfrm>
              <a:off x="9888462" y="3793937"/>
              <a:ext cx="258775" cy="211175"/>
            </a:xfrm>
            <a:prstGeom prst="diamond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Шестиугольник 169"/>
            <p:cNvSpPr/>
            <p:nvPr/>
          </p:nvSpPr>
          <p:spPr>
            <a:xfrm>
              <a:off x="10352133" y="4359370"/>
              <a:ext cx="263566" cy="242530"/>
            </a:xfrm>
            <a:prstGeom prst="hexagon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9740948" y="4049843"/>
              <a:ext cx="260859" cy="2154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10691919" y="4494179"/>
              <a:ext cx="260859" cy="21544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Равнобедренный треугольник 172"/>
            <p:cNvSpPr/>
            <p:nvPr/>
          </p:nvSpPr>
          <p:spPr>
            <a:xfrm>
              <a:off x="9564741" y="4265286"/>
              <a:ext cx="223615" cy="228893"/>
            </a:xfrm>
            <a:prstGeom prst="triangl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рямоугольный треугольник 173"/>
            <p:cNvSpPr/>
            <p:nvPr/>
          </p:nvSpPr>
          <p:spPr>
            <a:xfrm>
              <a:off x="10355910" y="4084422"/>
              <a:ext cx="386228" cy="180932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9888462" y="4604592"/>
              <a:ext cx="510380" cy="12972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762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57571" y="752700"/>
            <a:ext cx="10076858" cy="581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2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Проектирование </a:t>
            </a:r>
            <a:r>
              <a:rPr lang="ru-RU" sz="29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9541" t="34734" r="50892" b="54490"/>
          <a:stretch/>
        </p:blipFill>
        <p:spPr>
          <a:xfrm>
            <a:off x="185244" y="632283"/>
            <a:ext cx="1063638" cy="702000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1826"/>
              </p:ext>
            </p:extLst>
          </p:nvPr>
        </p:nvGraphicFramePr>
        <p:xfrm>
          <a:off x="267825" y="1483395"/>
          <a:ext cx="10866604" cy="36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6604"/>
              </a:tblGrid>
              <a:tr h="3678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ПРОФИЛИ ОЛИМПИАДЫ НТИ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230503" y="1290507"/>
            <a:ext cx="10949185" cy="9030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33050"/>
              </p:ext>
            </p:extLst>
          </p:nvPr>
        </p:nvGraphicFramePr>
        <p:xfrm>
          <a:off x="267825" y="195392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АВТОНОМНЫЕ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ТРАНСПОРТНЫЕ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БЕСПИЛОТНЫЕ АВИАЦИОННЫЕ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БОЛЬШИЕ ДАННЫЕ И МАШИННОЕ ОБУЧЕНИЕ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ВИРТУАЛЬНАЯ И ДОПОЛНЕННАЯ РЕАЛЬНОСТЬ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ВОДНЫЕ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87377"/>
              </p:ext>
            </p:extLst>
          </p:nvPr>
        </p:nvGraphicFramePr>
        <p:xfrm>
          <a:off x="267825" y="2427398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ЭНЕРГЕТИЧЕСКИЕ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ИНЖЕНЕРНЫЕ БИОЛОГИЧЕСКИЕ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НАНОТЕХНОЛОГИИ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НЕЙРОТЕХНОЛОГИИ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75411"/>
              </p:ext>
            </p:extLst>
          </p:nvPr>
        </p:nvGraphicFramePr>
        <p:xfrm>
          <a:off x="267825" y="290461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НОВЫЕ МАТЕРИАЛЫ И СЕНСОРЫ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ПЕРЕДОВЫЕ 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ПРОИЗВОДСТВЕННЫЕ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СИСТЕМЫ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СВЯЗИ И ДЗЗ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БЕСПРОВОДНОЙ СВЯЗИ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ФИНАНСОВЫЕ 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898056"/>
              </p:ext>
            </p:extLst>
          </p:nvPr>
        </p:nvGraphicFramePr>
        <p:xfrm>
          <a:off x="267825" y="3366047"/>
          <a:ext cx="434664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ЭЛЕКТРОННАЯ ИНЖЕНЕРИЯ: УМНЫЙ ДОМ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ЯДЕРНЫЕ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3" y="3939472"/>
            <a:ext cx="6551732" cy="2851705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 flipH="1">
            <a:off x="717063" y="2625518"/>
            <a:ext cx="8706855" cy="29168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4889241" y="2625518"/>
            <a:ext cx="4534677" cy="21890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814948" y="2625518"/>
            <a:ext cx="6608970" cy="35700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5345" y="6612484"/>
            <a:ext cx="3826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ВАРИАТИВНЫЕ МОДУЛИ </a:t>
            </a:r>
            <a:r>
              <a:rPr lang="en-US" sz="1400" b="1" dirty="0"/>
              <a:t>HARD SKILLS</a:t>
            </a:r>
            <a:endParaRPr lang="ru-RU" sz="14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37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57571" y="752700"/>
            <a:ext cx="10076858" cy="581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2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Проектирование </a:t>
            </a:r>
            <a:r>
              <a:rPr lang="ru-RU" sz="29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9541" t="34734" r="50892" b="54490"/>
          <a:stretch/>
        </p:blipFill>
        <p:spPr>
          <a:xfrm>
            <a:off x="185244" y="632283"/>
            <a:ext cx="1063638" cy="702000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67825" y="1483395"/>
          <a:ext cx="10866604" cy="36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6604"/>
              </a:tblGrid>
              <a:tr h="3678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ПРОФИЛИ ОЛИМПИАДЫ НТИ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230503" y="1290507"/>
            <a:ext cx="10949185" cy="9030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67825" y="195392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АВТОНОМНЫЕ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ТРАНСПОРТНЫЕ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БЕСПИЛОТНЫЕ АВИАЦИОННЫЕ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БОЛЬШИЕ ДАННЫЕ И МАШИННОЕ ОБУЧЕНИЕ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ВИРТУАЛЬНАЯ И ДОПОЛНЕННАЯ РЕАЛЬНОСТЬ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ВОДНЫЕ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67825" y="2427398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ЭНЕРГЕТИЧЕСКИЕ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ИНЖЕНЕРНЫЕ БИОЛОГИЧЕСКИЕ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НАНОТЕХНОЛОГИИ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НЕЙРОТЕХНОЛОГИИ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67825" y="290461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НОВЫЕ МАТЕРИАЛЫ И СЕНСОРЫ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ПЕРЕДОВЫЕ 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ПРОИЗВОДСТВЕННЫЕ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СИСТЕМЫ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СВЯЗИ И ДЗЗ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БЕСПРОВОДНОЙ СВЯЗИ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ФИНАНСОВЫЕ 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267825" y="3366047"/>
          <a:ext cx="434664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ЭЛЕКТРОННАЯ ИНЖЕНЕРИЯ: УМНЫЙ ДОМ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ЯДЕРНЫЕ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4" y="3827479"/>
            <a:ext cx="10058400" cy="3067528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59837" y="2659761"/>
            <a:ext cx="9027841" cy="28639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60033" y="2659761"/>
            <a:ext cx="5127645" cy="2098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44620" y="2659761"/>
            <a:ext cx="7143058" cy="36104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770775" y="4404049"/>
            <a:ext cx="1343608" cy="7837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27576" y="3934047"/>
            <a:ext cx="0" cy="12724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0143677" y="3846140"/>
            <a:ext cx="0" cy="5579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027576" y="5206482"/>
            <a:ext cx="27431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027576" y="3934047"/>
            <a:ext cx="411610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8770775" y="4404049"/>
            <a:ext cx="1372902" cy="80243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593305" y="2659761"/>
            <a:ext cx="2994373" cy="17442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16149" y="5195825"/>
            <a:ext cx="2996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ИНВАРИАНТНЫЙ МОДУЛЬ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770774" y="4492599"/>
            <a:ext cx="1415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SOFT SKILLS</a:t>
            </a:r>
            <a:endParaRPr lang="ru-RU" sz="1000" b="1" dirty="0">
              <a:solidFill>
                <a:schemeClr val="accent6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85345" y="6710919"/>
            <a:ext cx="3826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ВАРИАТИВНЫЕ МОДУЛИ </a:t>
            </a:r>
            <a:r>
              <a:rPr lang="en-US" sz="1000" b="1" dirty="0"/>
              <a:t>HARD SKILLS</a:t>
            </a:r>
            <a:endParaRPr lang="ru-RU" sz="10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0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57571" y="752700"/>
            <a:ext cx="10076858" cy="581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2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Проектирование </a:t>
            </a:r>
            <a:r>
              <a:rPr lang="ru-RU" sz="29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9541" t="34734" r="50892" b="54490"/>
          <a:stretch/>
        </p:blipFill>
        <p:spPr>
          <a:xfrm>
            <a:off x="185244" y="632283"/>
            <a:ext cx="1063638" cy="702000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67825" y="1483395"/>
          <a:ext cx="10866604" cy="36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6604"/>
              </a:tblGrid>
              <a:tr h="3678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ПРОФИЛИ ОЛИМПИАДЫ НТИ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230503" y="1290507"/>
            <a:ext cx="10949185" cy="9030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67825" y="195392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АВТОНОМНЫЕ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ТРАНСПОРТНЫЕ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БЕСПИЛОТНЫЕ АВИАЦИОННЫЕ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БОЛЬШИЕ ДАННЫЕ И МАШИННОЕ ОБУЧЕНИЕ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ВИРТУАЛЬНАЯ И ДОПОЛНЕННАЯ РЕАЛЬНОСТЬ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ВОДНЫЕ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67825" y="2427398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ЭНЕРГЕТИЧЕСКИЕ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ИНЖЕНЕРНЫЕ БИОЛОГИЧЕСКИЕ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НАНОТЕХНОЛОГИИ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НЕЙРОТЕХНОЛОГИИ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67825" y="290461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НОВЫЕ МАТЕРИАЛЫ И СЕНСОРЫ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ПЕРЕДОВЫЕ 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ПРОИЗВОДСТВЕННЫЕ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СИСТЕМЫ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СВЯЗИ И ДЗЗ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БЕСПРОВОДНОЙ СВЯЗИ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ФИНАНСОВЫЕ 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267825" y="3366047"/>
          <a:ext cx="434664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ЭЛЕКТРОННАЯ ИНЖЕНЕРИЯ: УМНЫЙ ДОМ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ЯДЕРНЫЕ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559837" y="2659761"/>
            <a:ext cx="9027841" cy="28639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60033" y="2659761"/>
            <a:ext cx="5127645" cy="2098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44620" y="2659761"/>
            <a:ext cx="7143058" cy="36104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593305" y="2659761"/>
            <a:ext cx="2994373" cy="17442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" y="3821760"/>
            <a:ext cx="10058400" cy="30675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66940" y="3675384"/>
            <a:ext cx="2996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ИНВАРИАНТНЫЙ МОДУЛЬ </a:t>
            </a:r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SOFT + </a:t>
            </a:r>
            <a:r>
              <a:rPr lang="en-US" sz="10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HARD</a:t>
            </a:r>
            <a:endParaRPr lang="ru-RU" sz="1000" b="1" dirty="0">
              <a:solidFill>
                <a:srgbClr val="C0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3128" y="6729080"/>
            <a:ext cx="38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ВАРИАТИВНЫЕ МОДУЛИ </a:t>
            </a:r>
            <a:r>
              <a:rPr lang="en-US" sz="800" b="1" dirty="0"/>
              <a:t>HARD SKILLS</a:t>
            </a:r>
            <a:endParaRPr lang="ru-RU" sz="8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084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110362"/>
            <a:ext cx="9144000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57571" y="752700"/>
            <a:ext cx="10076858" cy="581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2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Проектирование </a:t>
            </a:r>
            <a:r>
              <a:rPr lang="ru-RU" sz="29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9541" t="34734" r="50892" b="54490"/>
          <a:stretch/>
        </p:blipFill>
        <p:spPr>
          <a:xfrm>
            <a:off x="185244" y="632283"/>
            <a:ext cx="1063638" cy="702000"/>
          </a:xfrm>
          <a:prstGeom prst="rect">
            <a:avLst/>
          </a:prstGeom>
        </p:spPr>
      </p:pic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67825" y="1483395"/>
          <a:ext cx="10866604" cy="367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6604"/>
              </a:tblGrid>
              <a:tr h="3678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ПРОФИЛИ ОЛИМПИАДЫ НТИ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 flipV="1">
            <a:off x="230503" y="1290507"/>
            <a:ext cx="10949185" cy="9030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267825" y="195392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АВТОНОМНЫЕ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ТРАНСПОРТНЫЕ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БЕСПИЛОТНЫЕ АВИАЦИОННЫЕ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БОЛЬШИЕ ДАННЫЕ И МАШИННОЕ ОБУЧЕНИЕ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ВИРТУАЛЬНАЯ И ДОПОЛНЕННАЯ РЕАЛЬНОСТЬ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ВОДНЫЕ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267825" y="2427398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ЭНЕРГЕТИЧЕСКИЕ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ИНЖЕНЕРНЫЕ БИОЛОГИЧЕСКИЕ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ИНТЕЛЛЕКТУАЛЬНЫЕ РОБОТОТЕХНИЧЕСКИЕ СИСТЕМЫ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НАНОТЕХНОЛОГИИ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Segoe UI Light" panose="020B0502040204020203" pitchFamily="34" charset="0"/>
                        </a:rPr>
                        <a:t>НЕЙРОТЕХНОЛОГИИ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67825" y="2904615"/>
          <a:ext cx="1086660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  <a:gridCol w="2173321"/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НОВЫЕ МАТЕРИАЛЫ И СЕНСОРЫ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ПЕРЕДОВЫЕ </a:t>
                      </a:r>
                    </a:p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ПРОИЗВОДСТВЕННЫЕ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СИСТЕМЫ</a:t>
                      </a:r>
                      <a:r>
                        <a:rPr lang="ru-RU" sz="1000" b="1" baseline="0" dirty="0" smtClean="0">
                          <a:latin typeface="Segoe UI Light" panose="020B0502040204020203" pitchFamily="34" charset="0"/>
                        </a:rPr>
                        <a:t> СВЯЗИ И ДЗЗ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ТЕХНОЛОГИИ 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БЕСПРОВОДНОЙ СВЯЗИ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ФИНАНСОВЫЕ ТЕХНОЛОГИИ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267825" y="3366047"/>
          <a:ext cx="4346642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321"/>
                <a:gridCol w="21733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Segoe UI Light" panose="020B0502040204020203" pitchFamily="34" charset="0"/>
                        </a:rPr>
                        <a:t>ЭЛЕКТРОННАЯ ИНЖЕНЕРИЯ: УМНЫЙ ДОМ</a:t>
                      </a:r>
                      <a:endParaRPr lang="ru-RU" sz="10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Segoe UI Light" panose="020B0502040204020203" pitchFamily="34" charset="0"/>
                        </a:rPr>
                        <a:t>ЯДЕРНЫЕ ТЕХНОЛОГИИ</a:t>
                      </a:r>
                      <a:endParaRPr lang="ru-RU" sz="9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559837" y="2659761"/>
            <a:ext cx="9027841" cy="28639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60033" y="2659761"/>
            <a:ext cx="5127645" cy="20988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44620" y="2659761"/>
            <a:ext cx="7143058" cy="36104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593305" y="2659761"/>
            <a:ext cx="2994373" cy="174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" y="3821760"/>
            <a:ext cx="10058400" cy="3067528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748747"/>
              </p:ext>
            </p:extLst>
          </p:nvPr>
        </p:nvGraphicFramePr>
        <p:xfrm>
          <a:off x="6016149" y="6355662"/>
          <a:ext cx="4062607" cy="335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2607"/>
              </a:tblGrid>
              <a:tr h="3354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DIGITAL</a:t>
                      </a:r>
                      <a:r>
                        <a:rPr lang="en-US" sz="1200" b="1" baseline="0" dirty="0" smtClean="0"/>
                        <a:t> SKILLS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016149" y="3821760"/>
            <a:ext cx="0" cy="28693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087137" y="3821760"/>
            <a:ext cx="0" cy="28693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11059" y="6691119"/>
            <a:ext cx="407607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052452" y="3869886"/>
            <a:ext cx="407607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98038" y="6689267"/>
            <a:ext cx="38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ВАРИАТИВНЫЕ МОДУЛИ </a:t>
            </a:r>
            <a:r>
              <a:rPr lang="en-US" sz="800" b="1" dirty="0"/>
              <a:t>HARD SKILLS</a:t>
            </a:r>
            <a:endParaRPr lang="ru-RU" sz="800" b="1" dirty="0"/>
          </a:p>
          <a:p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97106" y="3645408"/>
            <a:ext cx="3446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ИНВАРИАНТНЫЙ МОДУЛЬ </a:t>
            </a:r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SOFT + </a:t>
            </a:r>
            <a:r>
              <a:rPr lang="en-US" sz="10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HARD + </a:t>
            </a:r>
            <a:r>
              <a:rPr lang="en-US" sz="1000" b="1" dirty="0" smtClean="0">
                <a:solidFill>
                  <a:schemeClr val="accent4">
                    <a:lumMod val="50000"/>
                  </a:schemeClr>
                </a:solidFill>
                <a:latin typeface="Segoe UI Light" panose="020B0502040204020203" pitchFamily="34" charset="0"/>
              </a:rPr>
              <a:t>DIGITAL</a:t>
            </a:r>
            <a:endParaRPr lang="ru-RU" sz="1000" b="1" dirty="0">
              <a:solidFill>
                <a:schemeClr val="accent4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85" y="4855522"/>
            <a:ext cx="1832047" cy="1833745"/>
          </a:xfrm>
          <a:prstGeom prst="ellipse">
            <a:avLst/>
          </a:prstGeom>
          <a:ln>
            <a:noFill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9834465" y="6355662"/>
            <a:ext cx="518043" cy="1677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8358"/>
            <a:ext cx="9144000" cy="6858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57197"/>
            <a:ext cx="12192000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31531" y="110362"/>
            <a:ext cx="5566835" cy="392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noProof="0" dirty="0" smtClean="0">
                <a:latin typeface="Segoe UI Light" pitchFamily="34" charset="0"/>
              </a:rPr>
              <a:t>Секция №5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“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Технология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rPr>
              <a:t>”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7620000" y="63831"/>
            <a:ext cx="5465017" cy="263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latin typeface="Segoe UI Light" pitchFamily="34" charset="0"/>
              </a:rPr>
              <a:t>Урок Технологии. </a:t>
            </a:r>
            <a:r>
              <a:rPr lang="ru-RU" b="1" dirty="0" err="1" smtClean="0">
                <a:latin typeface="Segoe UI Light" pitchFamily="34" charset="0"/>
              </a:rPr>
              <a:t>Мультимодульный</a:t>
            </a:r>
            <a:r>
              <a:rPr lang="ru-RU" b="1" dirty="0" smtClean="0">
                <a:latin typeface="Segoe UI Light" pitchFamily="34" charset="0"/>
              </a:rPr>
              <a:t> подход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57571" y="752700"/>
            <a:ext cx="10076858" cy="5815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900" b="1" dirty="0">
                <a:latin typeface="Segoe UI Light" pitchFamily="34" charset="0"/>
                <a:ea typeface="+mj-ea"/>
                <a:cs typeface="+mj-cs"/>
              </a:rPr>
              <a:t>2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этап. Проектирование </a:t>
            </a:r>
            <a:r>
              <a:rPr lang="ru-RU" sz="2900" b="1" dirty="0" err="1" smtClean="0">
                <a:latin typeface="Segoe UI Light" pitchFamily="34" charset="0"/>
                <a:ea typeface="+mj-ea"/>
                <a:cs typeface="+mj-cs"/>
              </a:rPr>
              <a:t>мультимодульного</a:t>
            </a:r>
            <a:r>
              <a:rPr lang="ru-RU" sz="2900" b="1" dirty="0" smtClean="0">
                <a:latin typeface="Segoe UI Light" pitchFamily="34" charset="0"/>
                <a:ea typeface="+mj-ea"/>
                <a:cs typeface="+mj-cs"/>
              </a:rPr>
              <a:t> урока технологии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Light" pitchFamily="34" charset="0"/>
              <a:ea typeface="+mj-ea"/>
              <a:cs typeface="+mj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/>
          <a:srcRect l="39541" t="34734" r="50892" b="54490"/>
          <a:stretch/>
        </p:blipFill>
        <p:spPr>
          <a:xfrm>
            <a:off x="185244" y="632283"/>
            <a:ext cx="1063638" cy="702000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 flipV="1">
            <a:off x="230503" y="1290507"/>
            <a:ext cx="10949185" cy="9030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8" y="1463651"/>
            <a:ext cx="9114587" cy="450427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93173"/>
              </p:ext>
            </p:extLst>
          </p:nvPr>
        </p:nvGraphicFramePr>
        <p:xfrm>
          <a:off x="366296" y="5956089"/>
          <a:ext cx="815206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288"/>
                <a:gridCol w="1659288"/>
                <a:gridCol w="1659288"/>
                <a:gridCol w="1659288"/>
                <a:gridCol w="1514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МАТЕМАТИКА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ИНФОРМАТИКА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ФИЗИКА</a:t>
                      </a:r>
                      <a:endParaRPr lang="ru-RU" sz="1400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ХИМИЯ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БИОЛОГИЯ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22998"/>
              </p:ext>
            </p:extLst>
          </p:nvPr>
        </p:nvGraphicFramePr>
        <p:xfrm>
          <a:off x="366296" y="6428984"/>
          <a:ext cx="815206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9288"/>
                <a:gridCol w="1659288"/>
                <a:gridCol w="1659288"/>
                <a:gridCol w="1659288"/>
                <a:gridCol w="15149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РУССКИЙ ЯЗЫК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ТЕХ.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ИН.ЯЗ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АСТРОНОМИЯ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ИСТОРИЯ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Segoe UI Light" panose="020B0502040204020203" pitchFamily="34" charset="0"/>
                        </a:rPr>
                        <a:t>ГЕОГРАФИЯ…</a:t>
                      </a:r>
                      <a:endParaRPr lang="ru-RU" sz="1400" b="1" dirty="0">
                        <a:latin typeface="Segoe UI Light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3513220" y="5599967"/>
            <a:ext cx="2191875" cy="1120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56610" y="5599967"/>
            <a:ext cx="3513221" cy="560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70821" y="2478505"/>
            <a:ext cx="890337" cy="36819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96653" y="2478505"/>
            <a:ext cx="4764505" cy="34894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20453" y="3300977"/>
            <a:ext cx="382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ВАРИАТИВНЫЕ МОДУЛИ </a:t>
            </a:r>
            <a:r>
              <a:rPr lang="en-US" sz="800" b="1" dirty="0"/>
              <a:t>HARD SKILLS</a:t>
            </a:r>
            <a:endParaRPr lang="ru-RU" sz="800" b="1" dirty="0"/>
          </a:p>
          <a:p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89985" y="3251159"/>
            <a:ext cx="344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ИНВАРИАНТНЫЙ МОДУЛЬ </a:t>
            </a:r>
            <a:r>
              <a:rPr lang="en-US" sz="800" b="1" dirty="0" smtClean="0">
                <a:solidFill>
                  <a:schemeClr val="accent6">
                    <a:lumMod val="50000"/>
                  </a:schemeClr>
                </a:solidFill>
                <a:latin typeface="Segoe UI Light" panose="020B0502040204020203" pitchFamily="34" charset="0"/>
              </a:rPr>
              <a:t>SOFT + </a:t>
            </a:r>
            <a:r>
              <a:rPr lang="en-US" sz="800" b="1" dirty="0" smtClean="0">
                <a:solidFill>
                  <a:srgbClr val="C00000"/>
                </a:solidFill>
                <a:latin typeface="Segoe UI Light" panose="020B0502040204020203" pitchFamily="34" charset="0"/>
              </a:rPr>
              <a:t>HARD + </a:t>
            </a:r>
            <a:r>
              <a:rPr lang="en-US" sz="800" b="1" dirty="0" smtClean="0">
                <a:solidFill>
                  <a:schemeClr val="accent4">
                    <a:lumMod val="50000"/>
                  </a:schemeClr>
                </a:solidFill>
                <a:latin typeface="Segoe UI Light" panose="020B0502040204020203" pitchFamily="34" charset="0"/>
              </a:rPr>
              <a:t>DIGITAL</a:t>
            </a:r>
            <a:endParaRPr lang="ru-RU" sz="800" b="1" dirty="0">
              <a:solidFill>
                <a:schemeClr val="accent4">
                  <a:lumMod val="50000"/>
                </a:schemeClr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967</Words>
  <Application>Microsoft Office PowerPoint</Application>
  <PresentationFormat>Широкоэкранный</PresentationFormat>
  <Paragraphs>278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 Emoji</vt:lpstr>
      <vt:lpstr>Segoe UI Light</vt:lpstr>
      <vt:lpstr>Wingdings</vt:lpstr>
      <vt:lpstr>Тема Office</vt:lpstr>
      <vt:lpstr>МУЛЬТИМОДУЛЬНЫЙ ПОДХОД к разработке учебной программы урока технологии</vt:lpstr>
      <vt:lpstr>Презентация PowerPoint</vt:lpstr>
      <vt:lpstr> Вектор развития технологического пакета Матрицы НТИ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ХАКАТОН “Лидеры образования 4.0”</dc:title>
  <dc:creator>RePack by Diakov</dc:creator>
  <cp:lastModifiedBy>RePack by Diakov</cp:lastModifiedBy>
  <cp:revision>256</cp:revision>
  <dcterms:created xsi:type="dcterms:W3CDTF">2017-09-13T12:26:35Z</dcterms:created>
  <dcterms:modified xsi:type="dcterms:W3CDTF">2017-10-02T01:51:26Z</dcterms:modified>
</cp:coreProperties>
</file>