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1" r:id="rId5"/>
    <p:sldMasterId id="2147483718" r:id="rId6"/>
  </p:sldMasterIdLst>
  <p:notesMasterIdLst>
    <p:notesMasterId r:id="rId24"/>
  </p:notesMasterIdLst>
  <p:sldIdLst>
    <p:sldId id="276" r:id="rId7"/>
    <p:sldId id="277" r:id="rId8"/>
    <p:sldId id="272" r:id="rId9"/>
    <p:sldId id="264" r:id="rId10"/>
    <p:sldId id="275" r:id="rId11"/>
    <p:sldId id="274" r:id="rId12"/>
    <p:sldId id="263" r:id="rId13"/>
    <p:sldId id="273" r:id="rId14"/>
    <p:sldId id="257" r:id="rId15"/>
    <p:sldId id="278" r:id="rId16"/>
    <p:sldId id="279" r:id="rId17"/>
    <p:sldId id="266" r:id="rId18"/>
    <p:sldId id="269" r:id="rId19"/>
    <p:sldId id="268" r:id="rId20"/>
    <p:sldId id="267" r:id="rId21"/>
    <p:sldId id="271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F7C7472-43A6-4485-8F4A-24B27E3F1027}">
          <p14:sldIdLst>
            <p14:sldId id="276"/>
            <p14:sldId id="277"/>
            <p14:sldId id="272"/>
            <p14:sldId id="264"/>
            <p14:sldId id="275"/>
            <p14:sldId id="274"/>
            <p14:sldId id="263"/>
            <p14:sldId id="273"/>
            <p14:sldId id="257"/>
            <p14:sldId id="278"/>
            <p14:sldId id="279"/>
            <p14:sldId id="266"/>
            <p14:sldId id="269"/>
            <p14:sldId id="268"/>
            <p14:sldId id="267"/>
            <p14:sldId id="271"/>
            <p14:sldId id="270"/>
          </p14:sldIdLst>
        </p14:section>
        <p14:section name="Раздел без заголовка" id="{0BA0C8BD-DC55-473F-B203-E9751A70F26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льга Владимировна Якунина" initials="ОВЯ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8DCD"/>
    <a:srgbClr val="002060"/>
    <a:srgbClr val="5E7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8" autoAdjust="0"/>
    <p:restoredTop sz="90971" autoAdjust="0"/>
  </p:normalViewPr>
  <p:slideViewPr>
    <p:cSldViewPr>
      <p:cViewPr varScale="1">
        <p:scale>
          <a:sx n="64" d="100"/>
          <a:sy n="64" d="100"/>
        </p:scale>
        <p:origin x="132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9F1F3-9934-448D-AA69-5E33BC69D6FB}" type="datetimeFigureOut">
              <a:rPr lang="ru-RU" smtClean="0"/>
              <a:t>27.08.2017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798DF-E839-4265-BCF3-CD3CF33DF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454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798DF-E839-4265-BCF3-CD3CF33DF2D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b="1" u="none" dirty="0" smtClean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798DF-E839-4265-BCF3-CD3CF33DF2D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0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798DF-E839-4265-BCF3-CD3CF33DF2D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57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798DF-E839-4265-BCF3-CD3CF33DF2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930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798DF-E839-4265-BCF3-CD3CF33DF2D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215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798DF-E839-4265-BCF3-CD3CF33DF2D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708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798DF-E839-4265-BCF3-CD3CF33DF2D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6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798DF-E839-4265-BCF3-CD3CF33DF2D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16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B1065-B1FA-4FB9-893D-EC4B829CF2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E3C3E-FC2C-4E57-A9F1-6FE8E2C815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7310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636C3-7951-45DE-BC70-73ED943B5D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5B3B7-B13A-44C8-9BB6-3E621667AB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7624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8581F-1279-4306-80C3-8E579C5D05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39091-1EF0-4D08-AF52-825223A618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6582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B8E6E-9BF4-4CA3-A3D7-C1CDC05693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1EAE6-4BD5-4252-80AA-E9180A9837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8178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844C-5F41-4D69-A396-172EE2FD6B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4E909-ABD0-4036-868A-1C7091B057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036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130B5-DC50-4335-A431-F123F5C34F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68B33-FBF2-41D3-A34C-BD381A5700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328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E08CD-6A09-44AB-8093-599E336A03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2BC02-130F-415A-8D03-80F0504B9E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0555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C014E-1E77-4B21-9E8C-A0A9373BAC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CC7C-6C94-46D2-BE28-EB646ECAB7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014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F6A8E-5AB5-4BFB-93C6-A4C7A5D296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61CED-DC2C-427E-B759-575335A3E9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8220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EEBA2-B662-495D-A53C-C6FA559C65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EED7F-F30D-409D-9AB9-52D5CE10C7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5501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A7B2-B090-42A5-9388-EDFAEA9AF5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53F9E-0D61-4496-B70C-A7E5F09A9A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9130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2325E-EFEA-4FFC-8C7B-228DDABE4E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8C268-9490-45BB-814D-FF389EB67E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4562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6481B-C1AD-4BC2-8F5B-7899D4FC471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B94F0-7684-4ABE-9725-6445839E57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403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B99AA-BACD-468E-941F-2E13C335E34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3DF96-1927-44B1-B8A6-6CBD0362FB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8679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73126-1D7C-4030-9BB2-983464CAD5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18F81-A6D1-48AF-85D7-CA17509C3A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6821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4B183-8430-43E7-BF04-3E2E66C84F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BB977-E5E2-43E5-9083-B2BF832342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2431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C99AC-5276-464F-A314-C8B497D2BA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A818D-CA2C-4F11-BA7A-55B98C3549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0625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6A5CF-4F3A-4B35-AE5B-984E6D1554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E021D-55AA-4A48-A5A2-F981A254F9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851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FA841-B300-4C9F-88B1-9FF6A7736C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1F47A-DE77-4E17-AED2-D47FB7EE97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0762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FDB32-1281-472B-96C6-E2F1D747B7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E2FE2-2873-422F-848E-90973F662B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2396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94ED-54D6-4E66-854B-1D9C41FBAC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3444-EE5C-4933-810C-8DBBA6DA73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5821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87AA3-DD1B-4310-ABE3-3DDF61242C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15AD3-0DB5-46A7-BA07-EC8A6C166E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1884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27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35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337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5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07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4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59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2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12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09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5008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99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5207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332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194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8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21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891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06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43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91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251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955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330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725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7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54524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214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41359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843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753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835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908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688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40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0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159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43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207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910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793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976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05516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531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65850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9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219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5AFFBB-6675-4699-BEE4-1E7E7F860C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84B4D0-210C-4073-B660-D3D2052E1ABF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  <p:pic>
        <p:nvPicPr>
          <p:cNvPr id="2055" name="Рисунок 14" descr="6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77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560144-4ADC-4DE2-B9D4-1867623E6B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675F37-373E-4925-876D-394B91BB1E65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  <p:pic>
        <p:nvPicPr>
          <p:cNvPr id="1031" name="Рисунок 14" descr="5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41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5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8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3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aurenius@gmail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755650" y="1938338"/>
            <a:ext cx="8535988" cy="1706562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4800" b="1" dirty="0">
                <a:solidFill>
                  <a:srgbClr val="F331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Компетенция: </a:t>
            </a:r>
            <a:r>
              <a:rPr lang="en-US" sz="9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IoT</a:t>
            </a:r>
            <a:r>
              <a:rPr lang="ru-RU" sz="9600" b="1" dirty="0">
                <a:solidFill>
                  <a:srgbClr val="F331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endParaRPr lang="en-US" sz="9600" b="1" dirty="0">
              <a:solidFill>
                <a:srgbClr val="F331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099" name="Подзаголовок 2"/>
          <p:cNvSpPr txBox="1">
            <a:spLocks/>
          </p:cNvSpPr>
          <p:nvPr/>
        </p:nvSpPr>
        <p:spPr bwMode="auto">
          <a:xfrm>
            <a:off x="4168775" y="3422650"/>
            <a:ext cx="44656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altLang="ru-RU" sz="3600" b="1" smtClean="0">
                <a:solidFill>
                  <a:srgbClr val="0A43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 Вещей </a:t>
            </a:r>
          </a:p>
        </p:txBody>
      </p:sp>
      <p:pic>
        <p:nvPicPr>
          <p:cNvPr id="410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65088"/>
            <a:ext cx="222408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http://www.globalinnovationpartnerships.ru/upload/iblock/009/0091bb7a59939c462ac8ce94c2ec98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73025"/>
            <a:ext cx="96043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http://avo.ru/image/journal/article?img_id=4578917&amp;t=14872507343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308100"/>
            <a:ext cx="133826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5"/>
          <p:cNvSpPr txBox="1">
            <a:spLocks noChangeArrowheads="1"/>
          </p:cNvSpPr>
          <p:nvPr/>
        </p:nvSpPr>
        <p:spPr bwMode="auto">
          <a:xfrm>
            <a:off x="6372225" y="1465263"/>
            <a:ext cx="1871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10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Индустриальный партнер </a:t>
            </a:r>
          </a:p>
        </p:txBody>
      </p:sp>
      <p:sp>
        <p:nvSpPr>
          <p:cNvPr id="4104" name="TextBox 9"/>
          <p:cNvSpPr txBox="1">
            <a:spLocks noChangeArrowheads="1"/>
          </p:cNvSpPr>
          <p:nvPr/>
        </p:nvSpPr>
        <p:spPr bwMode="auto">
          <a:xfrm>
            <a:off x="5068888" y="6308725"/>
            <a:ext cx="40751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100" b="1" smtClean="0">
                <a:solidFill>
                  <a:srgbClr val="08143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Главный эксперт Компетенции «Интернет  вещей»  </a:t>
            </a:r>
            <a:r>
              <a:rPr lang="en-US" altLang="ru-RU" sz="1100" b="1" smtClean="0">
                <a:solidFill>
                  <a:srgbClr val="08143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JS-15</a:t>
            </a:r>
            <a:r>
              <a:rPr lang="ru-RU" altLang="ru-RU" sz="1100" b="1" smtClean="0">
                <a:solidFill>
                  <a:srgbClr val="08143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100" b="1" smtClean="0">
                <a:solidFill>
                  <a:srgbClr val="08143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АУРЕНИУС  ЮРИЙ КОНСТАНТИНОВИЧ </a:t>
            </a:r>
            <a:r>
              <a:rPr lang="en-US" altLang="ru-RU" sz="1100" b="1" smtClean="0">
                <a:solidFill>
                  <a:srgbClr val="08143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endParaRPr lang="ru-RU" altLang="ru-RU" sz="1100" b="1" smtClean="0">
              <a:solidFill>
                <a:srgbClr val="081435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05" name="Подзаголовок 2"/>
          <p:cNvSpPr txBox="1">
            <a:spLocks/>
          </p:cNvSpPr>
          <p:nvPr/>
        </p:nvSpPr>
        <p:spPr bwMode="auto">
          <a:xfrm>
            <a:off x="134938" y="1517650"/>
            <a:ext cx="54451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altLang="ru-RU" sz="3600" b="1" dirty="0">
                <a:solidFill>
                  <a:srgbClr val="0A43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altLang="ru-RU" sz="3600" b="1" dirty="0" smtClean="0">
                <a:solidFill>
                  <a:srgbClr val="0A43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урс обучения </a:t>
            </a:r>
          </a:p>
        </p:txBody>
      </p:sp>
    </p:spTree>
    <p:extLst>
      <p:ext uri="{BB962C8B-B14F-4D97-AF65-F5344CB8AC3E}">
        <p14:creationId xmlns:p14="http://schemas.microsoft.com/office/powerpoint/2010/main" val="248533516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629" y="1028700"/>
            <a:ext cx="382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ru-RU" dirty="0">
                <a:solidFill>
                  <a:srgbClr val="286D9F"/>
                </a:solidFill>
              </a:rPr>
              <a:t>Что такое  «КОРПОРАЦИЯ»  ?!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3754" y="1472454"/>
            <a:ext cx="49619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ru-RU" sz="1350" b="1" dirty="0" err="1">
                <a:solidFill>
                  <a:srgbClr val="333333"/>
                </a:solidFill>
                <a:latin typeface="Arial" panose="020B0604020202020204" pitchFamily="34" charset="0"/>
              </a:rPr>
              <a:t>Корпора́ция</a:t>
            </a:r>
            <a:r>
              <a:rPr lang="ru-RU" sz="1350" dirty="0">
                <a:solidFill>
                  <a:srgbClr val="333333"/>
                </a:solidFill>
                <a:latin typeface="Arial" panose="020B0604020202020204" pitchFamily="34" charset="0"/>
              </a:rPr>
              <a:t> (от </a:t>
            </a:r>
            <a:r>
              <a:rPr lang="ru-RU" sz="1350" dirty="0" err="1">
                <a:solidFill>
                  <a:srgbClr val="333333"/>
                </a:solidFill>
                <a:latin typeface="Arial" panose="020B0604020202020204" pitchFamily="34" charset="0"/>
              </a:rPr>
              <a:t>новолат</a:t>
            </a:r>
            <a:r>
              <a:rPr lang="ru-RU" sz="1350" dirty="0">
                <a:solidFill>
                  <a:srgbClr val="333333"/>
                </a:solidFill>
                <a:latin typeface="Arial" panose="020B0604020202020204" pitchFamily="34" charset="0"/>
              </a:rPr>
              <a:t>. </a:t>
            </a:r>
            <a:r>
              <a:rPr lang="ru-RU" sz="1350" dirty="0" err="1">
                <a:solidFill>
                  <a:srgbClr val="333333"/>
                </a:solidFill>
                <a:latin typeface="Arial" panose="020B0604020202020204" pitchFamily="34" charset="0"/>
              </a:rPr>
              <a:t>corporatio</a:t>
            </a:r>
            <a:r>
              <a:rPr lang="ru-RU" sz="1350" dirty="0">
                <a:solidFill>
                  <a:srgbClr val="333333"/>
                </a:solidFill>
                <a:latin typeface="Arial" panose="020B0604020202020204" pitchFamily="34" charset="0"/>
              </a:rPr>
              <a:t> — объединение) — это несколько  групп людей, работающих на один результат</a:t>
            </a: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91066" y="2065137"/>
            <a:ext cx="3146612" cy="615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ru-RU" sz="1350" dirty="0">
                <a:solidFill>
                  <a:prstClr val="white"/>
                </a:solidFill>
              </a:rPr>
              <a:t>ГОТОВЫЙ ПРОДУКТ КОРПОРАЦИИ</a:t>
            </a:r>
          </a:p>
          <a:p>
            <a:pPr algn="ctr" defTabSz="342900"/>
            <a:r>
              <a:rPr lang="ru-RU" sz="1350" dirty="0">
                <a:solidFill>
                  <a:prstClr val="white"/>
                </a:solidFill>
              </a:rPr>
              <a:t>( ТОВАР НА РЫНКЕ)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6483" y="2954992"/>
            <a:ext cx="6555436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ru-RU" sz="2400" dirty="0">
                <a:solidFill>
                  <a:srgbClr val="FF0000"/>
                </a:solidFill>
              </a:rPr>
              <a:t>КОРПОРАЦИЯ </a:t>
            </a:r>
          </a:p>
        </p:txBody>
      </p:sp>
      <p:sp>
        <p:nvSpPr>
          <p:cNvPr id="6" name="Стрелка вверх 5"/>
          <p:cNvSpPr/>
          <p:nvPr/>
        </p:nvSpPr>
        <p:spPr>
          <a:xfrm>
            <a:off x="766484" y="3439086"/>
            <a:ext cx="1058956" cy="1664074"/>
          </a:xfrm>
          <a:prstGeom prst="upArrow">
            <a:avLst>
              <a:gd name="adj1" fmla="val 71898"/>
              <a:gd name="adj2" fmla="val 28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342900"/>
            <a:r>
              <a:rPr lang="ru-RU" sz="1350" dirty="0">
                <a:solidFill>
                  <a:prstClr val="white"/>
                </a:solidFill>
              </a:rPr>
              <a:t>Разработка технической  документации </a:t>
            </a:r>
          </a:p>
        </p:txBody>
      </p:sp>
      <p:sp>
        <p:nvSpPr>
          <p:cNvPr id="7" name="Стрелка вверх 6"/>
          <p:cNvSpPr/>
          <p:nvPr/>
        </p:nvSpPr>
        <p:spPr>
          <a:xfrm>
            <a:off x="1865780" y="3448516"/>
            <a:ext cx="1058956" cy="1654643"/>
          </a:xfrm>
          <a:prstGeom prst="upArrow">
            <a:avLst>
              <a:gd name="adj1" fmla="val 71898"/>
              <a:gd name="adj2" fmla="val 28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342900"/>
            <a:r>
              <a:rPr lang="ru-RU" sz="1350" dirty="0">
                <a:solidFill>
                  <a:prstClr val="white"/>
                </a:solidFill>
              </a:rPr>
              <a:t>Производство прототипа </a:t>
            </a:r>
          </a:p>
        </p:txBody>
      </p:sp>
      <p:sp>
        <p:nvSpPr>
          <p:cNvPr id="8" name="Стрелка вверх 7"/>
          <p:cNvSpPr/>
          <p:nvPr/>
        </p:nvSpPr>
        <p:spPr>
          <a:xfrm>
            <a:off x="2965076" y="3457947"/>
            <a:ext cx="1058956" cy="1645213"/>
          </a:xfrm>
          <a:prstGeom prst="upArrow">
            <a:avLst>
              <a:gd name="adj1" fmla="val 71898"/>
              <a:gd name="adj2" fmla="val 28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342900"/>
            <a:r>
              <a:rPr lang="ru-RU" sz="1350" dirty="0" err="1">
                <a:solidFill>
                  <a:prstClr val="white"/>
                </a:solidFill>
              </a:rPr>
              <a:t>Программирвоание</a:t>
            </a:r>
            <a:r>
              <a:rPr lang="ru-RU" sz="1350" dirty="0">
                <a:solidFill>
                  <a:prstClr val="white"/>
                </a:solidFill>
              </a:rPr>
              <a:t> функционала и интерфейсов </a:t>
            </a:r>
          </a:p>
        </p:txBody>
      </p:sp>
      <p:sp>
        <p:nvSpPr>
          <p:cNvPr id="9" name="Стрелка вверх 8"/>
          <p:cNvSpPr/>
          <p:nvPr/>
        </p:nvSpPr>
        <p:spPr>
          <a:xfrm>
            <a:off x="4064372" y="3457947"/>
            <a:ext cx="1058956" cy="1645213"/>
          </a:xfrm>
          <a:prstGeom prst="upArrow">
            <a:avLst>
              <a:gd name="adj1" fmla="val 71898"/>
              <a:gd name="adj2" fmla="val 28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342900"/>
            <a:r>
              <a:rPr lang="ru-RU" sz="1350" dirty="0">
                <a:solidFill>
                  <a:prstClr val="white"/>
                </a:solidFill>
              </a:rPr>
              <a:t>Маркетинг  и  продвижение </a:t>
            </a:r>
          </a:p>
        </p:txBody>
      </p:sp>
      <p:sp>
        <p:nvSpPr>
          <p:cNvPr id="10" name="Стрелка вверх 9"/>
          <p:cNvSpPr/>
          <p:nvPr/>
        </p:nvSpPr>
        <p:spPr>
          <a:xfrm>
            <a:off x="5163668" y="3457947"/>
            <a:ext cx="1058956" cy="1645213"/>
          </a:xfrm>
          <a:prstGeom prst="upArrow">
            <a:avLst>
              <a:gd name="adj1" fmla="val 71898"/>
              <a:gd name="adj2" fmla="val 28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342900"/>
            <a:r>
              <a:rPr lang="ru-RU" sz="1350" dirty="0">
                <a:solidFill>
                  <a:prstClr val="white"/>
                </a:solidFill>
              </a:rPr>
              <a:t>Развитие производства </a:t>
            </a:r>
          </a:p>
        </p:txBody>
      </p:sp>
      <p:sp>
        <p:nvSpPr>
          <p:cNvPr id="11" name="Стрелка вверх 10"/>
          <p:cNvSpPr/>
          <p:nvPr/>
        </p:nvSpPr>
        <p:spPr>
          <a:xfrm>
            <a:off x="6262964" y="3457947"/>
            <a:ext cx="1058956" cy="1645213"/>
          </a:xfrm>
          <a:prstGeom prst="upArrow">
            <a:avLst>
              <a:gd name="adj1" fmla="val 71898"/>
              <a:gd name="adj2" fmla="val 28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342900"/>
            <a:r>
              <a:rPr lang="ru-RU" sz="1350" dirty="0">
                <a:solidFill>
                  <a:prstClr val="white"/>
                </a:solidFill>
              </a:rPr>
              <a:t>И др. </a:t>
            </a:r>
          </a:p>
        </p:txBody>
      </p:sp>
      <p:sp>
        <p:nvSpPr>
          <p:cNvPr id="12" name="Стрелка вверх 11"/>
          <p:cNvSpPr/>
          <p:nvPr/>
        </p:nvSpPr>
        <p:spPr>
          <a:xfrm>
            <a:off x="3716429" y="2680339"/>
            <a:ext cx="695885" cy="2557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639" y="5287171"/>
            <a:ext cx="90683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ru-RU" sz="1500" dirty="0">
                <a:solidFill>
                  <a:srgbClr val="FF0000"/>
                </a:solidFill>
              </a:rPr>
              <a:t>Объединение  от 3  до 10  Компетенций  для производства  и продвижения конечного продукта  </a:t>
            </a:r>
          </a:p>
        </p:txBody>
      </p:sp>
    </p:spTree>
    <p:extLst>
      <p:ext uri="{BB962C8B-B14F-4D97-AF65-F5344CB8AC3E}">
        <p14:creationId xmlns:p14="http://schemas.microsoft.com/office/powerpoint/2010/main" val="387334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279" y="974585"/>
            <a:ext cx="4127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ru-RU" dirty="0">
                <a:solidFill>
                  <a:srgbClr val="286D9F"/>
                </a:solidFill>
              </a:rPr>
              <a:t>Региональная структура  Корпораций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8522" y="2066424"/>
            <a:ext cx="2941721" cy="333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ru-RU" sz="1350" dirty="0">
                <a:solidFill>
                  <a:prstClr val="white"/>
                </a:solidFill>
              </a:rPr>
              <a:t>Компетенция 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312" y="1505729"/>
            <a:ext cx="219275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ru-RU" sz="1350" dirty="0">
                <a:solidFill>
                  <a:prstClr val="black"/>
                </a:solidFill>
              </a:rPr>
              <a:t>Существующие в регионе  </a:t>
            </a:r>
            <a:r>
              <a:rPr lang="ru-RU" sz="1350" dirty="0">
                <a:solidFill>
                  <a:srgbClr val="FF0000"/>
                </a:solidFill>
              </a:rPr>
              <a:t>Компетенции для НЧ  </a:t>
            </a:r>
            <a:r>
              <a:rPr lang="en-US" sz="1350" dirty="0">
                <a:solidFill>
                  <a:srgbClr val="FF0000"/>
                </a:solidFill>
              </a:rPr>
              <a:t>JS </a:t>
            </a:r>
            <a:r>
              <a:rPr lang="ru-RU" sz="135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9498" y="2552195"/>
            <a:ext cx="2950745" cy="333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ru-RU" sz="1350" dirty="0">
                <a:solidFill>
                  <a:prstClr val="white"/>
                </a:solidFill>
              </a:rPr>
              <a:t>Компетенция 2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8522" y="3513203"/>
            <a:ext cx="2941721" cy="333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ru-RU" sz="1350" dirty="0">
                <a:solidFill>
                  <a:prstClr val="white"/>
                </a:solidFill>
              </a:rPr>
              <a:t>Компетенция 4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8522" y="3027433"/>
            <a:ext cx="2941721" cy="333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ru-RU" sz="1350" dirty="0">
                <a:solidFill>
                  <a:prstClr val="white"/>
                </a:solidFill>
              </a:rPr>
              <a:t>Компетенция 3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8522" y="3988442"/>
            <a:ext cx="2941721" cy="333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ru-RU" sz="1350" dirty="0">
                <a:solidFill>
                  <a:prstClr val="white"/>
                </a:solidFill>
              </a:rPr>
              <a:t>Компетенция 5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8522" y="4920816"/>
            <a:ext cx="2941721" cy="333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ru-RU" sz="1350" dirty="0">
                <a:solidFill>
                  <a:prstClr val="white"/>
                </a:solidFill>
              </a:rPr>
              <a:t>Компетенция … </a:t>
            </a:r>
          </a:p>
        </p:txBody>
      </p:sp>
      <p:sp>
        <p:nvSpPr>
          <p:cNvPr id="11" name="Стрелка вверх 10"/>
          <p:cNvSpPr/>
          <p:nvPr/>
        </p:nvSpPr>
        <p:spPr>
          <a:xfrm>
            <a:off x="4446421" y="1651947"/>
            <a:ext cx="712871" cy="36027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2876" y="5420603"/>
            <a:ext cx="53059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ru-RU" sz="1350" dirty="0">
                <a:solidFill>
                  <a:prstClr val="black"/>
                </a:solidFill>
              </a:rPr>
              <a:t> Региональные  КОРПОРАЦИИ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ru-RU" sz="1350" dirty="0">
                <a:solidFill>
                  <a:prstClr val="black"/>
                </a:solidFill>
              </a:rPr>
              <a:t>для участия в НЧ «КОРПОРАЦИЯ»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8522" y="4463680"/>
            <a:ext cx="2941721" cy="333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ru-RU" sz="1350" dirty="0">
                <a:solidFill>
                  <a:prstClr val="white"/>
                </a:solidFill>
              </a:rPr>
              <a:t>Компетенция 6 </a:t>
            </a:r>
          </a:p>
        </p:txBody>
      </p:sp>
      <p:sp>
        <p:nvSpPr>
          <p:cNvPr id="14" name="Стрелка вверх 13"/>
          <p:cNvSpPr/>
          <p:nvPr/>
        </p:nvSpPr>
        <p:spPr>
          <a:xfrm>
            <a:off x="5326230" y="1651947"/>
            <a:ext cx="712871" cy="36027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5" name="Стрелка вверх 14"/>
          <p:cNvSpPr/>
          <p:nvPr/>
        </p:nvSpPr>
        <p:spPr>
          <a:xfrm>
            <a:off x="6181092" y="1651947"/>
            <a:ext cx="712871" cy="36027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6" name="Стрелка вверх 15"/>
          <p:cNvSpPr/>
          <p:nvPr/>
        </p:nvSpPr>
        <p:spPr>
          <a:xfrm>
            <a:off x="7078948" y="1665343"/>
            <a:ext cx="712871" cy="36027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7" name="Стрелка вверх 16"/>
          <p:cNvSpPr/>
          <p:nvPr/>
        </p:nvSpPr>
        <p:spPr>
          <a:xfrm>
            <a:off x="7976803" y="1679239"/>
            <a:ext cx="712871" cy="36027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>
            <a:stCxn id="4" idx="3"/>
          </p:cNvCxnSpPr>
          <p:nvPr/>
        </p:nvCxnSpPr>
        <p:spPr>
          <a:xfrm flipV="1">
            <a:off x="3140242" y="2228850"/>
            <a:ext cx="1651334" cy="451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3154972" y="2725517"/>
            <a:ext cx="1651334" cy="451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154973" y="3172384"/>
            <a:ext cx="4280410" cy="2198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3154972" y="3675629"/>
            <a:ext cx="1651334" cy="451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3154973" y="4145151"/>
            <a:ext cx="3445787" cy="2811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3154973" y="4614672"/>
            <a:ext cx="2527692" cy="1140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154972" y="5067484"/>
            <a:ext cx="1651334" cy="451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842336" y="2723645"/>
            <a:ext cx="891022" cy="187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816358" y="2227341"/>
            <a:ext cx="891022" cy="187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709738" y="2239063"/>
            <a:ext cx="891022" cy="187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5735696" y="2735491"/>
            <a:ext cx="1615073" cy="732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7396914" y="2744411"/>
            <a:ext cx="891022" cy="187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590442" y="2245487"/>
            <a:ext cx="891022" cy="187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837791" y="3675629"/>
            <a:ext cx="1752652" cy="451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589477" y="3680141"/>
            <a:ext cx="1752652" cy="451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5733357" y="4610160"/>
            <a:ext cx="1752652" cy="451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7541377" y="4616080"/>
            <a:ext cx="891022" cy="187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4837791" y="5083242"/>
            <a:ext cx="1752652" cy="451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6615456" y="5090567"/>
            <a:ext cx="1752652" cy="451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Овал 44"/>
          <p:cNvSpPr/>
          <p:nvPr/>
        </p:nvSpPr>
        <p:spPr>
          <a:xfrm>
            <a:off x="6460609" y="4076137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4709882" y="2163661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4729141" y="2660089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4726885" y="3607478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734997" y="3605407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4721161" y="5007841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5611768" y="4552853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621057" y="2639820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621056" y="2154049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6521255" y="5003567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6477331" y="3599536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6459897" y="2154049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7353688" y="2171581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7353688" y="2650115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7353688" y="3091419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8269011" y="3599536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7396718" y="4095937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7384108" y="4563877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8239466" y="2670374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8273254" y="4563877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5" name="Овал 64"/>
          <p:cNvSpPr/>
          <p:nvPr/>
        </p:nvSpPr>
        <p:spPr>
          <a:xfrm>
            <a:off x="8260435" y="5015166"/>
            <a:ext cx="163388" cy="1508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734997" y="1071818"/>
            <a:ext cx="39546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ru-RU" sz="1350" dirty="0">
                <a:solidFill>
                  <a:prstClr val="black"/>
                </a:solidFill>
              </a:rPr>
              <a:t>5</a:t>
            </a:r>
            <a:r>
              <a:rPr lang="en-US" sz="1350" dirty="0">
                <a:solidFill>
                  <a:prstClr val="black"/>
                </a:solidFill>
              </a:rPr>
              <a:t>-</a:t>
            </a:r>
            <a:r>
              <a:rPr lang="ru-RU" sz="1350" dirty="0">
                <a:solidFill>
                  <a:prstClr val="black"/>
                </a:solidFill>
              </a:rPr>
              <a:t>10 КОМПЕТЕНЦИЙ  ФОРМИРУЮТ </a:t>
            </a:r>
          </a:p>
          <a:p>
            <a:pPr algn="ctr" defTabSz="342900"/>
            <a:r>
              <a:rPr lang="ru-RU" sz="1350" dirty="0">
                <a:solidFill>
                  <a:srgbClr val="FF0000"/>
                </a:solidFill>
              </a:rPr>
              <a:t>не менее 10 региональных Корпораций</a:t>
            </a:r>
          </a:p>
        </p:txBody>
      </p:sp>
    </p:spTree>
    <p:extLst>
      <p:ext uri="{BB962C8B-B14F-4D97-AF65-F5344CB8AC3E}">
        <p14:creationId xmlns:p14="http://schemas.microsoft.com/office/powerpoint/2010/main" val="7202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14799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Приложение 1.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334"/>
            <a:ext cx="4572000" cy="62752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272" y="721726"/>
            <a:ext cx="4273666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467" y="116632"/>
            <a:ext cx="4353533" cy="61063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672"/>
            <a:ext cx="4371211" cy="61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59"/>
            <a:ext cx="4199277" cy="5661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28800"/>
            <a:ext cx="4155176" cy="498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14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1740"/>
            <a:ext cx="4069883" cy="57115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316" y="620688"/>
            <a:ext cx="4212701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23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" y="0"/>
            <a:ext cx="4224891" cy="6093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381361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65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6632"/>
            <a:ext cx="4771682" cy="3398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27358"/>
            <a:ext cx="3639081" cy="5279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9" y="3482550"/>
            <a:ext cx="4612504" cy="337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10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5629" y="1028700"/>
            <a:ext cx="633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ru-RU" dirty="0">
                <a:solidFill>
                  <a:srgbClr val="286D9F"/>
                </a:solidFill>
              </a:rPr>
              <a:t>Существующие  направления  </a:t>
            </a:r>
            <a:r>
              <a:rPr lang="en-US" dirty="0">
                <a:solidFill>
                  <a:srgbClr val="286D9F"/>
                </a:solidFill>
              </a:rPr>
              <a:t> </a:t>
            </a:r>
            <a:r>
              <a:rPr lang="ru-RU" dirty="0">
                <a:solidFill>
                  <a:srgbClr val="286D9F"/>
                </a:solidFill>
              </a:rPr>
              <a:t>работы с  детьми.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968" y="1911752"/>
            <a:ext cx="2402498" cy="1364084"/>
          </a:xfrm>
          <a:prstGeom prst="rect">
            <a:avLst/>
          </a:prstGeom>
        </p:spPr>
      </p:pic>
      <p:pic>
        <p:nvPicPr>
          <p:cNvPr id="1026" name="Picture 2" descr="http://fablab35.ru/fablab/images/cm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6206"/>
            <a:ext cx="2182766" cy="22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orldskills.ru/wp-content/uploads/2016/03/robofest-e14570887425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66" y="1527756"/>
            <a:ext cx="2422288" cy="198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oto.msk.ru.minilinx.com/hackathon/images/nt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53" y="1316777"/>
            <a:ext cx="2505247" cy="216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5629" y="2669959"/>
            <a:ext cx="9278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ru-RU" sz="2100" dirty="0">
                <a:solidFill>
                  <a:prstClr val="black"/>
                </a:solidFill>
              </a:rPr>
              <a:t>ЦМИТ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6278" y="3476938"/>
            <a:ext cx="1928212" cy="1202639"/>
          </a:xfrm>
          <a:prstGeom prst="rect">
            <a:avLst/>
          </a:prstGeom>
        </p:spPr>
      </p:pic>
      <p:pic>
        <p:nvPicPr>
          <p:cNvPr id="1032" name="Picture 8" descr="http://radio-serov.ru/sites/default/files/img-news/logo_ws_russia_r300_184h_cmyk_wws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25" y="3809422"/>
            <a:ext cx="2033699" cy="215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1738" y="3388660"/>
            <a:ext cx="16640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ru-RU" sz="1350" dirty="0">
                <a:solidFill>
                  <a:prstClr val="black"/>
                </a:solidFill>
              </a:rPr>
              <a:t>Проектная работа  с наставниками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94868" y="3388659"/>
            <a:ext cx="16640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ru-RU" sz="1350" dirty="0">
                <a:solidFill>
                  <a:prstClr val="black"/>
                </a:solidFill>
              </a:rPr>
              <a:t>Работа с талантами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33640" y="3420515"/>
            <a:ext cx="13590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ru-RU" sz="1350" dirty="0">
                <a:solidFill>
                  <a:prstClr val="black"/>
                </a:solidFill>
              </a:rPr>
              <a:t>Детское  творчество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4525" y="4369279"/>
            <a:ext cx="62831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ru-RU" sz="2700" b="1" dirty="0">
                <a:solidFill>
                  <a:srgbClr val="286D9F"/>
                </a:solidFill>
              </a:rPr>
              <a:t>ЗАПРОС – ДЕТИ, ИМЕЮЩИЕ НАВЫКИ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14986" y="5212168"/>
            <a:ext cx="2398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ru-RU" dirty="0">
                <a:solidFill>
                  <a:prstClr val="black"/>
                </a:solidFill>
              </a:rPr>
              <a:t>ТВОРЧЕСТВО  </a:t>
            </a:r>
          </a:p>
          <a:p>
            <a:pPr defTabSz="342900"/>
            <a:r>
              <a:rPr lang="ru-RU" dirty="0">
                <a:solidFill>
                  <a:prstClr val="black"/>
                </a:solidFill>
              </a:rPr>
              <a:t>ПРОФЕССИОНАЛИЗМ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50667"/>
            <a:ext cx="20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ru-RU" dirty="0">
                <a:solidFill>
                  <a:prstClr val="black"/>
                </a:solidFill>
              </a:rPr>
              <a:t>НАВЫКИ РАБОТЫ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2122318" y="5413882"/>
            <a:ext cx="458181" cy="2668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81256" y="3338438"/>
            <a:ext cx="23857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ru-RU" sz="1350" dirty="0">
                <a:solidFill>
                  <a:prstClr val="black"/>
                </a:solidFill>
              </a:rPr>
              <a:t>Поступление в ВУЗы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67514" y="4832834"/>
            <a:ext cx="23857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ru-RU" sz="1350" dirty="0">
                <a:solidFill>
                  <a:prstClr val="black"/>
                </a:solidFill>
              </a:rPr>
              <a:t>Профессиональное мастерство</a:t>
            </a:r>
          </a:p>
        </p:txBody>
      </p:sp>
    </p:spTree>
    <p:extLst>
      <p:ext uri="{BB962C8B-B14F-4D97-AF65-F5344CB8AC3E}">
        <p14:creationId xmlns:p14="http://schemas.microsoft.com/office/powerpoint/2010/main" val="185455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6289" y="187550"/>
            <a:ext cx="86409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Функциональное назначение решения 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Образовательный комплекс:  </a:t>
            </a:r>
          </a:p>
          <a:p>
            <a:pPr algn="just"/>
            <a:r>
              <a:rPr lang="ru-RU" dirty="0" smtClean="0">
                <a:solidFill>
                  <a:srgbClr val="0070C0"/>
                </a:solidFill>
              </a:rPr>
              <a:t>-  </a:t>
            </a:r>
            <a:r>
              <a:rPr lang="ru-RU" b="1" dirty="0" smtClean="0">
                <a:solidFill>
                  <a:srgbClr val="0070C0"/>
                </a:solidFill>
              </a:rPr>
              <a:t>Набор электронно-механических  конструкторов </a:t>
            </a:r>
            <a:r>
              <a:rPr lang="ru-RU" dirty="0" smtClean="0">
                <a:solidFill>
                  <a:srgbClr val="0070C0"/>
                </a:solidFill>
              </a:rPr>
              <a:t>для различных  возрастов, сформированные в виде  единого  курса  обучения (сфера: образование)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</a:rPr>
              <a:t>Вариативный набор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электронных компонентов и исполнительных устройств</a:t>
            </a:r>
            <a:r>
              <a:rPr lang="ru-RU" dirty="0" smtClean="0">
                <a:solidFill>
                  <a:srgbClr val="0070C0"/>
                </a:solidFill>
              </a:rPr>
              <a:t>, с учетом существующих  возможностей учебных заведений; 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Учебно-методический комплект </a:t>
            </a:r>
            <a:r>
              <a:rPr lang="ru-RU" dirty="0" smtClean="0">
                <a:solidFill>
                  <a:srgbClr val="0070C0"/>
                </a:solidFill>
              </a:rPr>
              <a:t>обучающих материалов:  </a:t>
            </a:r>
          </a:p>
          <a:p>
            <a:pPr marL="1200150" lvl="2" indent="-285750" algn="just">
              <a:buFontTx/>
              <a:buChar char="-"/>
            </a:pPr>
            <a:r>
              <a:rPr lang="ru-RU" sz="1400" dirty="0" smtClean="0">
                <a:solidFill>
                  <a:srgbClr val="0070C0"/>
                </a:solidFill>
              </a:rPr>
              <a:t>Методические  указания для учителя с поурочным планированием; </a:t>
            </a:r>
          </a:p>
          <a:p>
            <a:pPr marL="1200150" lvl="2" indent="-285750" algn="just">
              <a:buFontTx/>
              <a:buChar char="-"/>
            </a:pPr>
            <a:r>
              <a:rPr lang="ru-RU" sz="1400" dirty="0" smtClean="0">
                <a:solidFill>
                  <a:srgbClr val="0070C0"/>
                </a:solidFill>
              </a:rPr>
              <a:t>Учебное пособие для школьника;  </a:t>
            </a:r>
          </a:p>
          <a:p>
            <a:pPr marL="1200150" lvl="2" indent="-285750" algn="just">
              <a:buFontTx/>
              <a:buChar char="-"/>
            </a:pPr>
            <a:r>
              <a:rPr lang="ru-RU" sz="1400" dirty="0" smtClean="0">
                <a:solidFill>
                  <a:srgbClr val="0070C0"/>
                </a:solidFill>
              </a:rPr>
              <a:t>Рабочая тетрадь ; </a:t>
            </a:r>
          </a:p>
          <a:p>
            <a:pPr marL="1200150" lvl="2" indent="-285750" algn="just">
              <a:buFontTx/>
              <a:buChar char="-"/>
            </a:pPr>
            <a:r>
              <a:rPr lang="ru-RU" sz="1400" dirty="0" smtClean="0">
                <a:solidFill>
                  <a:srgbClr val="0070C0"/>
                </a:solidFill>
              </a:rPr>
              <a:t>КИМ. 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solidFill>
                  <a:srgbClr val="FF0000"/>
                </a:solidFill>
              </a:rPr>
              <a:t>Сетевая </a:t>
            </a:r>
            <a:r>
              <a:rPr lang="ru-RU" b="1" dirty="0" smtClean="0">
                <a:solidFill>
                  <a:srgbClr val="FF0000"/>
                </a:solidFill>
              </a:rPr>
              <a:t>и Организационная поддержка  </a:t>
            </a:r>
            <a:r>
              <a:rPr lang="ru-RU" dirty="0" smtClean="0">
                <a:solidFill>
                  <a:srgbClr val="FF0000"/>
                </a:solidFill>
              </a:rPr>
              <a:t>образовательного курса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marL="742950" lvl="1" indent="-285750" algn="just">
              <a:buFontTx/>
              <a:buChar char="-"/>
            </a:pPr>
            <a:r>
              <a:rPr lang="ru-RU" sz="1400" dirty="0" smtClean="0">
                <a:solidFill>
                  <a:srgbClr val="338DCD"/>
                </a:solidFill>
              </a:rPr>
              <a:t>Фестиваль в «Орленке» . </a:t>
            </a:r>
          </a:p>
          <a:p>
            <a:pPr marL="742950" lvl="1" indent="-285750" algn="just">
              <a:buFontTx/>
              <a:buChar char="-"/>
            </a:pPr>
            <a:r>
              <a:rPr lang="ru-RU" sz="1400" dirty="0" smtClean="0">
                <a:solidFill>
                  <a:srgbClr val="338DCD"/>
                </a:solidFill>
              </a:rPr>
              <a:t>Инженерные смены  «Артек», «Смена» , «Орленок»  ( 300  чел ) </a:t>
            </a:r>
            <a:endParaRPr lang="ru-RU" sz="1400" dirty="0">
              <a:solidFill>
                <a:srgbClr val="338DCD"/>
              </a:solidFill>
            </a:endParaRPr>
          </a:p>
          <a:p>
            <a:pPr marL="742950" lvl="1" indent="-285750" algn="just">
              <a:buFontTx/>
              <a:buChar char="-"/>
            </a:pPr>
            <a:r>
              <a:rPr lang="ru-RU" sz="1400" dirty="0" smtClean="0">
                <a:solidFill>
                  <a:srgbClr val="338DCD"/>
                </a:solidFill>
              </a:rPr>
              <a:t>Педагогический  Форум  в </a:t>
            </a:r>
            <a:r>
              <a:rPr lang="ru-RU" sz="1400" dirty="0" err="1" smtClean="0">
                <a:solidFill>
                  <a:srgbClr val="338DCD"/>
                </a:solidFill>
              </a:rPr>
              <a:t>Сколково</a:t>
            </a:r>
            <a:r>
              <a:rPr lang="ru-RU" sz="1400" dirty="0" smtClean="0">
                <a:solidFill>
                  <a:srgbClr val="338DCD"/>
                </a:solidFill>
              </a:rPr>
              <a:t>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417" y="4138597"/>
            <a:ext cx="2570270" cy="2564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4" y="4376934"/>
            <a:ext cx="2088231" cy="20882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858" y="4900712"/>
            <a:ext cx="1872207" cy="18722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4293096"/>
            <a:ext cx="1721321" cy="1721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099" y="4997309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0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849" y="933692"/>
            <a:ext cx="8747640" cy="40010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Образовательный комплекс  «СКАРТ» 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Линейка Конструкторов и система учебно-методического и организационного взаимодействия  «</a:t>
            </a:r>
            <a:r>
              <a:rPr lang="ru-RU" b="1" dirty="0">
                <a:solidFill>
                  <a:srgbClr val="FF0000"/>
                </a:solidFill>
              </a:rPr>
              <a:t>СКАРТ»  </a:t>
            </a:r>
            <a:r>
              <a:rPr lang="ru-RU" b="1" dirty="0" smtClean="0">
                <a:solidFill>
                  <a:srgbClr val="FF0000"/>
                </a:solidFill>
              </a:rPr>
              <a:t>от 7 до 16 лет  - это: 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необходимое вовлечение  школьников в техническое творчество; 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ранняя  инженерная  профориентация и смотр  новых  профессий;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система   получения знаний и навыков для творчества  и профессионализма;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к</a:t>
            </a:r>
            <a:r>
              <a:rPr lang="ru-RU" dirty="0" smtClean="0">
                <a:solidFill>
                  <a:srgbClr val="002060"/>
                </a:solidFill>
              </a:rPr>
              <a:t>урс (72 часа) </a:t>
            </a:r>
            <a:r>
              <a:rPr lang="ru-RU" dirty="0" err="1" smtClean="0">
                <a:solidFill>
                  <a:srgbClr val="002060"/>
                </a:solidFill>
              </a:rPr>
              <a:t>профподготовки</a:t>
            </a:r>
            <a:r>
              <a:rPr lang="ru-RU" dirty="0" smtClean="0">
                <a:solidFill>
                  <a:srgbClr val="002060"/>
                </a:solidFill>
              </a:rPr>
              <a:t> школьника  для участия в  Национальных  чемпионатах </a:t>
            </a:r>
            <a:r>
              <a:rPr lang="en-US" dirty="0" err="1" smtClean="0">
                <a:solidFill>
                  <a:srgbClr val="002060"/>
                </a:solidFill>
              </a:rPr>
              <a:t>WorldSkills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JuniorSkills</a:t>
            </a:r>
            <a:r>
              <a:rPr lang="ru-RU" dirty="0" smtClean="0">
                <a:solidFill>
                  <a:srgbClr val="002060"/>
                </a:solidFill>
              </a:rPr>
              <a:t>, сдачи </a:t>
            </a:r>
            <a:r>
              <a:rPr lang="ru-RU" dirty="0" err="1" smtClean="0">
                <a:solidFill>
                  <a:srgbClr val="002060"/>
                </a:solidFill>
              </a:rPr>
              <a:t>демо</a:t>
            </a:r>
            <a:r>
              <a:rPr lang="ru-RU" dirty="0" smtClean="0">
                <a:solidFill>
                  <a:srgbClr val="002060"/>
                </a:solidFill>
              </a:rPr>
              <a:t>-экзамена с получением документа по Компетенции «</a:t>
            </a:r>
            <a:r>
              <a:rPr lang="ru-RU" dirty="0">
                <a:solidFill>
                  <a:srgbClr val="002060"/>
                </a:solidFill>
              </a:rPr>
              <a:t>Инженер-проектировщик систем Интернета </a:t>
            </a:r>
            <a:r>
              <a:rPr lang="ru-RU" dirty="0" smtClean="0">
                <a:solidFill>
                  <a:srgbClr val="002060"/>
                </a:solidFill>
              </a:rPr>
              <a:t>вещей» с выдачей документа ( «</a:t>
            </a:r>
            <a:r>
              <a:rPr lang="en-US" dirty="0" smtClean="0">
                <a:solidFill>
                  <a:srgbClr val="002060"/>
                </a:solidFill>
              </a:rPr>
              <a:t>Skills </a:t>
            </a:r>
            <a:r>
              <a:rPr lang="ru-RU" dirty="0" smtClean="0">
                <a:solidFill>
                  <a:srgbClr val="002060"/>
                </a:solidFill>
              </a:rPr>
              <a:t>паспорт»).  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Обучение ( модульная система, возможно в уроки Технологии )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5-6 классы  </a:t>
            </a:r>
            <a:r>
              <a:rPr lang="ru-RU" dirty="0" smtClean="0">
                <a:solidFill>
                  <a:srgbClr val="002060"/>
                </a:solidFill>
              </a:rPr>
              <a:t>- малые модули , несколько компетенций, любой результат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7-8  классы </a:t>
            </a:r>
            <a:r>
              <a:rPr lang="ru-RU" dirty="0" smtClean="0">
                <a:solidFill>
                  <a:srgbClr val="002060"/>
                </a:solidFill>
              </a:rPr>
              <a:t>–средние модули , несколько компетенций , фикс . Результат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9 класс -  </a:t>
            </a:r>
            <a:r>
              <a:rPr lang="ru-RU" dirty="0" smtClean="0">
                <a:solidFill>
                  <a:srgbClr val="002060"/>
                </a:solidFill>
              </a:rPr>
              <a:t>модуль </a:t>
            </a:r>
            <a:r>
              <a:rPr lang="ru-RU" dirty="0" err="1" smtClean="0">
                <a:solidFill>
                  <a:srgbClr val="002060"/>
                </a:solidFill>
              </a:rPr>
              <a:t>профподготовки</a:t>
            </a:r>
            <a:r>
              <a:rPr lang="ru-RU" dirty="0" smtClean="0">
                <a:solidFill>
                  <a:srgbClr val="002060"/>
                </a:solidFill>
              </a:rPr>
              <a:t> по  выбранной компетенции , </a:t>
            </a:r>
            <a:r>
              <a:rPr lang="ru-RU" dirty="0" err="1" smtClean="0">
                <a:solidFill>
                  <a:srgbClr val="002060"/>
                </a:solidFill>
              </a:rPr>
              <a:t>Демоэкзамен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84" y="5239997"/>
            <a:ext cx="2584510" cy="1616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60648"/>
            <a:ext cx="1554367" cy="792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69" y="5661248"/>
            <a:ext cx="1825127" cy="11663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3320" y="69351"/>
            <a:ext cx="1113092" cy="792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4293" y="4847590"/>
            <a:ext cx="2789707" cy="200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0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548680"/>
            <a:ext cx="84969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Востребованность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 smtClean="0">
                <a:solidFill>
                  <a:srgbClr val="0070C0"/>
                </a:solidFill>
              </a:rPr>
              <a:t>Созданные  сегодня в РФ образовательные  траектории  заинтересованы в ПОДГОТОВЛЕННЫХ  ШКОЛЬНИКАХ  при организации Чемпионатов </a:t>
            </a:r>
            <a:r>
              <a:rPr lang="ru-RU" sz="1600" dirty="0" err="1" smtClean="0">
                <a:solidFill>
                  <a:srgbClr val="0070C0"/>
                </a:solidFill>
              </a:rPr>
              <a:t>профмастерства</a:t>
            </a:r>
            <a:r>
              <a:rPr lang="ru-RU" sz="1600" dirty="0">
                <a:solidFill>
                  <a:srgbClr val="0070C0"/>
                </a:solidFill>
              </a:rPr>
              <a:t> </a:t>
            </a:r>
            <a:r>
              <a:rPr lang="ru-RU" sz="1600" dirty="0" smtClean="0">
                <a:solidFill>
                  <a:srgbClr val="0070C0"/>
                </a:solidFill>
              </a:rPr>
              <a:t>( </a:t>
            </a:r>
            <a:r>
              <a:rPr lang="en-US" sz="1600" dirty="0" smtClean="0">
                <a:solidFill>
                  <a:srgbClr val="0070C0"/>
                </a:solidFill>
              </a:rPr>
              <a:t>WSR</a:t>
            </a:r>
            <a:r>
              <a:rPr lang="ru-RU" sz="1600" dirty="0" smtClean="0">
                <a:solidFill>
                  <a:srgbClr val="0070C0"/>
                </a:solidFill>
              </a:rPr>
              <a:t>, </a:t>
            </a:r>
            <a:r>
              <a:rPr lang="en-US" sz="1600" dirty="0" smtClean="0">
                <a:solidFill>
                  <a:srgbClr val="0070C0"/>
                </a:solidFill>
              </a:rPr>
              <a:t>JS )</a:t>
            </a:r>
            <a:r>
              <a:rPr lang="ru-RU" sz="1600" dirty="0" smtClean="0">
                <a:solidFill>
                  <a:srgbClr val="0070C0"/>
                </a:solidFill>
              </a:rPr>
              <a:t>, 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 smtClean="0">
                <a:solidFill>
                  <a:srgbClr val="0070C0"/>
                </a:solidFill>
              </a:rPr>
              <a:t> развитии  проектной  деятельности и  кружкового  движения ( </a:t>
            </a:r>
            <a:r>
              <a:rPr lang="ru-RU" sz="1600" dirty="0" err="1" smtClean="0">
                <a:solidFill>
                  <a:srgbClr val="0070C0"/>
                </a:solidFill>
              </a:rPr>
              <a:t>ЦМИТы</a:t>
            </a:r>
            <a:r>
              <a:rPr lang="ru-RU" sz="1600" dirty="0" smtClean="0">
                <a:solidFill>
                  <a:srgbClr val="0070C0"/>
                </a:solidFill>
              </a:rPr>
              <a:t>, НТИ), работы с талантами  ( </a:t>
            </a:r>
            <a:r>
              <a:rPr lang="ru-RU" sz="1600" dirty="0" err="1" smtClean="0">
                <a:solidFill>
                  <a:srgbClr val="0070C0"/>
                </a:solidFill>
              </a:rPr>
              <a:t>Кванториумы</a:t>
            </a:r>
            <a:r>
              <a:rPr lang="ru-RU" sz="1600" dirty="0" smtClean="0">
                <a:solidFill>
                  <a:srgbClr val="0070C0"/>
                </a:solidFill>
              </a:rPr>
              <a:t>). 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 smtClean="0">
                <a:solidFill>
                  <a:srgbClr val="0070C0"/>
                </a:solidFill>
              </a:rPr>
              <a:t>Спрос на  Специалистов по  Инженерным  Компетенциям  активно  растет.  Программа </a:t>
            </a:r>
            <a:r>
              <a:rPr lang="ru-RU" sz="1600" dirty="0">
                <a:solidFill>
                  <a:srgbClr val="0070C0"/>
                </a:solidFill>
              </a:rPr>
              <a:t>подготовки специалистов позволит повысить уровень востребованности и конкурентоспособности </a:t>
            </a:r>
            <a:r>
              <a:rPr lang="ru-RU" sz="1600" dirty="0" smtClean="0">
                <a:solidFill>
                  <a:srgbClr val="0070C0"/>
                </a:solidFill>
              </a:rPr>
              <a:t>школьников ( отложенные трудовые договора).   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rgbClr val="0070C0"/>
                </a:solidFill>
              </a:rPr>
              <a:t>Образовательные Комплексы СКАРТ включает в себя все необходимое для непрерывной </a:t>
            </a:r>
            <a:r>
              <a:rPr lang="ru-RU" sz="1600" dirty="0">
                <a:solidFill>
                  <a:srgbClr val="0070C0"/>
                </a:solidFill>
              </a:rPr>
              <a:t>эффективной работы со </a:t>
            </a:r>
            <a:r>
              <a:rPr lang="ru-RU" sz="1600" dirty="0" smtClean="0">
                <a:solidFill>
                  <a:srgbClr val="0070C0"/>
                </a:solidFill>
              </a:rPr>
              <a:t>школьниками </a:t>
            </a:r>
            <a:r>
              <a:rPr lang="ru-RU" sz="1600" dirty="0">
                <a:solidFill>
                  <a:srgbClr val="0070C0"/>
                </a:solidFill>
              </a:rPr>
              <a:t>от 6</a:t>
            </a:r>
            <a:r>
              <a:rPr lang="ru-RU" sz="1600" dirty="0" smtClean="0">
                <a:solidFill>
                  <a:srgbClr val="0070C0"/>
                </a:solidFill>
              </a:rPr>
              <a:t>+.  Вариативная часть  набора и модульная система  образования   обеспечивает  оптимальные  условия для  образовательных  организаций .  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rgbClr val="0070C0"/>
                </a:solidFill>
              </a:rPr>
              <a:t>Курс обучения и  оборудование СКАРТ лежит в основе совместных  образовательных   решений (</a:t>
            </a:r>
            <a:r>
              <a:rPr lang="en-US" sz="1600" dirty="0" smtClean="0">
                <a:solidFill>
                  <a:srgbClr val="FF0000"/>
                </a:solidFill>
              </a:rPr>
              <a:t>LEGO Education</a:t>
            </a:r>
            <a:r>
              <a:rPr lang="en-US" sz="1600" dirty="0" smtClean="0">
                <a:solidFill>
                  <a:srgbClr val="0070C0"/>
                </a:solidFill>
              </a:rPr>
              <a:t>, VEX ) </a:t>
            </a:r>
            <a:r>
              <a:rPr lang="ru-RU" sz="1600" dirty="0" smtClean="0">
                <a:solidFill>
                  <a:srgbClr val="0070C0"/>
                </a:solidFill>
              </a:rPr>
              <a:t>для активного применения  в РФ и за рубежом.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rgbClr val="0070C0"/>
                </a:solidFill>
              </a:rPr>
              <a:t>Отдельные </a:t>
            </a:r>
            <a:r>
              <a:rPr lang="ru-RU" sz="1600" dirty="0">
                <a:solidFill>
                  <a:srgbClr val="0070C0"/>
                </a:solidFill>
              </a:rPr>
              <a:t>модули  решения  в виде экспериментальных  площадок  уже  активно  используются  в 112  городах РФ,  170 образовательных  организациях  РФ , 56  школах  Москвы . </a:t>
            </a:r>
            <a:endParaRPr lang="ru-RU" sz="1600" dirty="0" smtClean="0">
              <a:solidFill>
                <a:srgbClr val="0070C0"/>
              </a:solidFill>
            </a:endParaRP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rgbClr val="0070C0"/>
                </a:solidFill>
              </a:rPr>
              <a:t>Результаты  -  первые места  школьников  на национальных  чемпионатах, олимпиадах  и  фестивалях  инженерного творчества. </a:t>
            </a:r>
          </a:p>
        </p:txBody>
      </p:sp>
    </p:spTree>
    <p:extLst>
      <p:ext uri="{BB962C8B-B14F-4D97-AF65-F5344CB8AC3E}">
        <p14:creationId xmlns:p14="http://schemas.microsoft.com/office/powerpoint/2010/main" val="213486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124744"/>
            <a:ext cx="889248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Инновационность</a:t>
            </a:r>
            <a:endParaRPr lang="ru-RU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0C0"/>
                </a:solidFill>
              </a:rPr>
              <a:t>Использование </a:t>
            </a:r>
            <a:r>
              <a:rPr lang="ru-RU" b="1" dirty="0">
                <a:solidFill>
                  <a:srgbClr val="0070C0"/>
                </a:solidFill>
              </a:rPr>
              <a:t>передовых </a:t>
            </a:r>
            <a:r>
              <a:rPr lang="ru-RU" b="1" dirty="0" smtClean="0">
                <a:solidFill>
                  <a:srgbClr val="0070C0"/>
                </a:solidFill>
              </a:rPr>
              <a:t>технологий</a:t>
            </a:r>
            <a:r>
              <a:rPr lang="ru-RU" b="1" dirty="0">
                <a:solidFill>
                  <a:srgbClr val="0070C0"/>
                </a:solidFill>
              </a:rPr>
              <a:t>  </a:t>
            </a:r>
            <a:r>
              <a:rPr lang="ru-RU" dirty="0" smtClean="0">
                <a:solidFill>
                  <a:srgbClr val="0070C0"/>
                </a:solidFill>
              </a:rPr>
              <a:t>- Конструктор </a:t>
            </a:r>
            <a:r>
              <a:rPr lang="ru-RU" dirty="0">
                <a:solidFill>
                  <a:srgbClr val="0070C0"/>
                </a:solidFill>
              </a:rPr>
              <a:t>использует работу распределенной сенсорной сети и облачную технологию сбора, обработки данных и управления системой автоматизированного экологического мониторинга состояния исследуемого объекта на основе измеряемых параметров</a:t>
            </a:r>
            <a:r>
              <a:rPr lang="ru-RU" dirty="0" smtClean="0">
                <a:solidFill>
                  <a:srgbClr val="0070C0"/>
                </a:solidFill>
              </a:rPr>
              <a:t>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0C0"/>
                </a:solidFill>
              </a:rPr>
              <a:t>Уникальная  образовательная  система  – </a:t>
            </a:r>
            <a:r>
              <a:rPr lang="ru-RU" dirty="0" smtClean="0">
                <a:solidFill>
                  <a:srgbClr val="0070C0"/>
                </a:solidFill>
              </a:rPr>
              <a:t>синхронизированная  учебно-методическая, сетевая, организационная траектория  вовлечения, профориентации  и </a:t>
            </a:r>
            <a:r>
              <a:rPr lang="ru-RU" dirty="0" err="1" smtClean="0">
                <a:solidFill>
                  <a:srgbClr val="0070C0"/>
                </a:solidFill>
              </a:rPr>
              <a:t>профподготовки</a:t>
            </a:r>
            <a:r>
              <a:rPr lang="ru-RU" dirty="0" smtClean="0">
                <a:solidFill>
                  <a:srgbClr val="0070C0"/>
                </a:solidFill>
              </a:rPr>
              <a:t> школьника  с 7 до 16 лет.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0C0"/>
                </a:solidFill>
              </a:rPr>
              <a:t>Собственные  «облачные»  ресурсы  </a:t>
            </a:r>
            <a:r>
              <a:rPr lang="ru-RU" dirty="0" smtClean="0">
                <a:solidFill>
                  <a:srgbClr val="0070C0"/>
                </a:solidFill>
              </a:rPr>
              <a:t>и разработки . 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Экономическая эффективность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0C0"/>
                </a:solidFill>
              </a:rPr>
              <a:t>Главный аргумент   -  Стоимость профессиональной  подготовки школьника по Специальности «Инженер-проектировщик систем Интернета вещей»  не превысит 15 000 рублей .   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Дополнительные показатели </a:t>
            </a:r>
            <a:endParaRPr lang="ru-RU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0C0"/>
                </a:solidFill>
              </a:rPr>
              <a:t>Разработан </a:t>
            </a:r>
            <a:r>
              <a:rPr lang="ru-RU" b="1" dirty="0">
                <a:solidFill>
                  <a:srgbClr val="0070C0"/>
                </a:solidFill>
              </a:rPr>
              <a:t>и произведен на станках ЦМИТ «</a:t>
            </a:r>
            <a:r>
              <a:rPr lang="ru-RU" b="1" dirty="0" err="1">
                <a:solidFill>
                  <a:srgbClr val="0070C0"/>
                </a:solidFill>
              </a:rPr>
              <a:t>РобоСКарт</a:t>
            </a:r>
            <a:r>
              <a:rPr lang="ru-RU" b="1" dirty="0">
                <a:solidFill>
                  <a:srgbClr val="0070C0"/>
                </a:solidFill>
              </a:rPr>
              <a:t>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0C0"/>
                </a:solidFill>
              </a:rPr>
              <a:t>Простота в исполнении и сборке;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0C0"/>
                </a:solidFill>
              </a:rPr>
              <a:t>Многофункциональность </a:t>
            </a:r>
            <a:r>
              <a:rPr lang="ru-RU" b="1" dirty="0">
                <a:solidFill>
                  <a:srgbClr val="0070C0"/>
                </a:solidFill>
              </a:rPr>
              <a:t>решения и разнообразие </a:t>
            </a:r>
            <a:r>
              <a:rPr lang="ru-RU" b="1" dirty="0" smtClean="0">
                <a:solidFill>
                  <a:srgbClr val="0070C0"/>
                </a:solidFill>
              </a:rPr>
              <a:t>задач;</a:t>
            </a:r>
            <a:endParaRPr lang="ru-RU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0C0"/>
                </a:solidFill>
              </a:rPr>
              <a:t>Качество </a:t>
            </a:r>
            <a:r>
              <a:rPr lang="ru-RU" b="1" dirty="0">
                <a:solidFill>
                  <a:srgbClr val="0070C0"/>
                </a:solidFill>
              </a:rPr>
              <a:t>по доступной </a:t>
            </a:r>
            <a:r>
              <a:rPr lang="ru-RU" b="1" dirty="0" smtClean="0">
                <a:solidFill>
                  <a:srgbClr val="0070C0"/>
                </a:solidFill>
              </a:rPr>
              <a:t>цене</a:t>
            </a:r>
            <a:r>
              <a:rPr lang="ru-RU" b="1" dirty="0">
                <a:solidFill>
                  <a:srgbClr val="0070C0"/>
                </a:solidFill>
              </a:rPr>
              <a:t>;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0C0"/>
                </a:solidFill>
              </a:rPr>
              <a:t>Эргономичность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и др. </a:t>
            </a:r>
            <a:endParaRPr lang="ru-RU" b="1" dirty="0">
              <a:solidFill>
                <a:srgbClr val="0070C0"/>
              </a:solidFill>
            </a:endParaRPr>
          </a:p>
          <a:p>
            <a:endParaRPr lang="ru-RU" b="1" dirty="0" smtClean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140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96752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О компании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070C0"/>
                </a:solidFill>
              </a:rPr>
              <a:t>ООО «Лаборатория Интеллектуальных Технологий ЛИНТЕХ»</a:t>
            </a:r>
            <a:endParaRPr lang="ru-RU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070C0"/>
                </a:solidFill>
              </a:rPr>
              <a:t>Дата </a:t>
            </a:r>
            <a:r>
              <a:rPr lang="ru-RU" dirty="0">
                <a:solidFill>
                  <a:srgbClr val="0070C0"/>
                </a:solidFill>
              </a:rPr>
              <a:t>регистрации: </a:t>
            </a:r>
            <a:r>
              <a:rPr lang="ru-RU" dirty="0" smtClean="0">
                <a:solidFill>
                  <a:srgbClr val="0070C0"/>
                </a:solidFill>
              </a:rPr>
              <a:t>25.03.2013г.</a:t>
            </a:r>
            <a:endParaRPr lang="ru-RU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070C0"/>
                </a:solidFill>
              </a:rPr>
              <a:t>Вид </a:t>
            </a:r>
            <a:r>
              <a:rPr lang="ru-RU" dirty="0">
                <a:solidFill>
                  <a:srgbClr val="0070C0"/>
                </a:solidFill>
              </a:rPr>
              <a:t>деятельности </a:t>
            </a:r>
            <a:r>
              <a:rPr lang="ru-RU" dirty="0" smtClean="0">
                <a:solidFill>
                  <a:srgbClr val="0070C0"/>
                </a:solidFill>
              </a:rPr>
              <a:t>по ОКВЭД (</a:t>
            </a:r>
            <a:r>
              <a:rPr lang="ru-RU" dirty="0">
                <a:solidFill>
                  <a:srgbClr val="0070C0"/>
                </a:solidFill>
              </a:rPr>
              <a:t>72.1	Научные исследования и разработки в области естественных и технических </a:t>
            </a:r>
            <a:r>
              <a:rPr lang="ru-RU" dirty="0" smtClean="0">
                <a:solidFill>
                  <a:srgbClr val="0070C0"/>
                </a:solidFill>
              </a:rPr>
              <a:t>наук)</a:t>
            </a:r>
            <a:endParaRPr lang="ru-RU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070C0"/>
                </a:solidFill>
              </a:rPr>
              <a:t>Структура собственников: частная компания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070C0"/>
                </a:solidFill>
              </a:rPr>
              <a:t>Местонахождение производства- г. Москва, ИЦ </a:t>
            </a:r>
            <a:r>
              <a:rPr lang="ru-RU" dirty="0" err="1" smtClean="0">
                <a:solidFill>
                  <a:srgbClr val="0070C0"/>
                </a:solidFill>
              </a:rPr>
              <a:t>Сколково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  <a:endParaRPr lang="ru-RU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070C0"/>
                </a:solidFill>
              </a:rPr>
              <a:t>Регион </a:t>
            </a:r>
            <a:r>
              <a:rPr lang="ru-RU" dirty="0">
                <a:solidFill>
                  <a:srgbClr val="0070C0"/>
                </a:solidFill>
              </a:rPr>
              <a:t>регистрации </a:t>
            </a:r>
            <a:r>
              <a:rPr lang="ru-RU" dirty="0" smtClean="0">
                <a:solidFill>
                  <a:srgbClr val="0070C0"/>
                </a:solidFill>
              </a:rPr>
              <a:t>компании- г. Москва</a:t>
            </a:r>
            <a:endParaRPr lang="ru-RU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070C0"/>
                </a:solidFill>
              </a:rPr>
              <a:t>Выручка </a:t>
            </a:r>
            <a:r>
              <a:rPr lang="ru-RU" dirty="0">
                <a:solidFill>
                  <a:srgbClr val="0070C0"/>
                </a:solidFill>
              </a:rPr>
              <a:t>от реализации без НДС в предшествующем году- </a:t>
            </a:r>
            <a:r>
              <a:rPr lang="en-US" dirty="0" smtClean="0">
                <a:solidFill>
                  <a:srgbClr val="0070C0"/>
                </a:solidFill>
              </a:rPr>
              <a:t>~ 8 </a:t>
            </a:r>
            <a:r>
              <a:rPr lang="ru-RU" dirty="0" smtClean="0">
                <a:solidFill>
                  <a:srgbClr val="0070C0"/>
                </a:solidFill>
              </a:rPr>
              <a:t>млн руб.</a:t>
            </a:r>
            <a:endParaRPr lang="ru-RU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070C0"/>
                </a:solidFill>
              </a:rPr>
              <a:t>Средняя </a:t>
            </a:r>
            <a:r>
              <a:rPr lang="ru-RU" dirty="0">
                <a:solidFill>
                  <a:srgbClr val="0070C0"/>
                </a:solidFill>
              </a:rPr>
              <a:t>численность </a:t>
            </a:r>
            <a:r>
              <a:rPr lang="ru-RU" dirty="0" smtClean="0">
                <a:solidFill>
                  <a:srgbClr val="0070C0"/>
                </a:solidFill>
              </a:rPr>
              <a:t>персонала- 10 чел.</a:t>
            </a:r>
            <a:endParaRPr lang="ru-RU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070C0"/>
                </a:solidFill>
              </a:rPr>
              <a:t>Опыт исполнения </a:t>
            </a:r>
            <a:r>
              <a:rPr lang="ru-RU" dirty="0" err="1">
                <a:solidFill>
                  <a:srgbClr val="0070C0"/>
                </a:solidFill>
              </a:rPr>
              <a:t>Г</a:t>
            </a:r>
            <a:r>
              <a:rPr lang="ru-RU" dirty="0" err="1" smtClean="0">
                <a:solidFill>
                  <a:srgbClr val="0070C0"/>
                </a:solidFill>
              </a:rPr>
              <a:t>осконтрактов</a:t>
            </a:r>
            <a:r>
              <a:rPr lang="ru-RU" dirty="0" smtClean="0">
                <a:solidFill>
                  <a:srgbClr val="0070C0"/>
                </a:solidFill>
              </a:rPr>
              <a:t> – существует.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16" y="4861276"/>
            <a:ext cx="1728192" cy="881039"/>
          </a:xfrm>
          <a:prstGeom prst="rect">
            <a:avLst/>
          </a:prstGeom>
        </p:spPr>
      </p:pic>
      <p:pic>
        <p:nvPicPr>
          <p:cNvPr id="1026" name="Picture 2" descr="Картинки по запросу робоскарт картин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36744"/>
            <a:ext cx="2592288" cy="76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robotolab.ru картин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89040"/>
            <a:ext cx="2664296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05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4077" y="548680"/>
            <a:ext cx="860444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Документы, подтверждающие </a:t>
            </a:r>
            <a:r>
              <a:rPr lang="ru-RU" sz="1600" b="1" dirty="0" err="1">
                <a:solidFill>
                  <a:srgbClr val="FF0000"/>
                </a:solidFill>
              </a:rPr>
              <a:t>правообладание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продуктом:</a:t>
            </a:r>
            <a:endParaRPr lang="ru-RU" sz="1600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0481" y="1360468"/>
            <a:ext cx="84781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</a:rPr>
              <a:t>1)	Патент на изобретение № 2528415 «Способ распределенной балансировки трафика в беспроводной сенсорной сети» от 23.07.2014г.</a:t>
            </a:r>
          </a:p>
          <a:p>
            <a:r>
              <a:rPr lang="ru-RU" sz="1600" dirty="0">
                <a:solidFill>
                  <a:srgbClr val="0070C0"/>
                </a:solidFill>
              </a:rPr>
              <a:t>2)	Свидетельство о </a:t>
            </a:r>
            <a:r>
              <a:rPr lang="ru-RU" sz="1600" dirty="0" err="1">
                <a:solidFill>
                  <a:srgbClr val="0070C0"/>
                </a:solidFill>
              </a:rPr>
              <a:t>гос.регистрации</a:t>
            </a:r>
            <a:r>
              <a:rPr lang="ru-RU" sz="1600" dirty="0">
                <a:solidFill>
                  <a:srgbClr val="0070C0"/>
                </a:solidFill>
              </a:rPr>
              <a:t> программы для ЭВМ N 2014660954. Программа управления конструктором УМКИ </a:t>
            </a:r>
            <a:r>
              <a:rPr lang="ru-RU" sz="1600" dirty="0" err="1">
                <a:solidFill>
                  <a:srgbClr val="0070C0"/>
                </a:solidFill>
              </a:rPr>
              <a:t>Smart-Car</a:t>
            </a:r>
            <a:r>
              <a:rPr lang="ru-RU" sz="1600" dirty="0">
                <a:solidFill>
                  <a:srgbClr val="0070C0"/>
                </a:solidFill>
              </a:rPr>
              <a:t>. В реестре программ для ЭВМ 20 октября 2014г.</a:t>
            </a:r>
          </a:p>
          <a:p>
            <a:r>
              <a:rPr lang="ru-RU" sz="1600" dirty="0">
                <a:solidFill>
                  <a:srgbClr val="0070C0"/>
                </a:solidFill>
              </a:rPr>
              <a:t>3)	Таможенный союз. Декларация о соответствии Межгосударственной ассоциации разработчиков и производителей учебной техники (МАРПУТ). Соответствие требованиям TP TC 020/2011 «Электромагнитная совместимость технических средств», регистрационный номер: TCNRUД-RU.АИ62.B.00602 от 31.03.2020.</a:t>
            </a:r>
          </a:p>
          <a:p>
            <a:r>
              <a:rPr lang="ru-RU" sz="1600" dirty="0">
                <a:solidFill>
                  <a:srgbClr val="0070C0"/>
                </a:solidFill>
              </a:rPr>
              <a:t>4)	Сертификат соответствия № РОСС RU.АВ78.Н 00142 от 17.11.2014 «Центр экспертизы и контроля качества «ЕВРОАЗИЯ». Модуль универсальной системы беспроводной передачи данных и дистанционного управления электронными устройствами «</a:t>
            </a:r>
            <a:r>
              <a:rPr lang="ru-RU" sz="1600" dirty="0" err="1">
                <a:solidFill>
                  <a:srgbClr val="0070C0"/>
                </a:solidFill>
              </a:rPr>
              <a:t>SmartUtilites</a:t>
            </a:r>
            <a:r>
              <a:rPr lang="ru-RU" sz="1600" dirty="0">
                <a:solidFill>
                  <a:srgbClr val="0070C0"/>
                </a:solidFill>
              </a:rPr>
              <a:t>». № 0051162.</a:t>
            </a:r>
          </a:p>
          <a:p>
            <a:r>
              <a:rPr lang="ru-RU" sz="1600" dirty="0">
                <a:solidFill>
                  <a:srgbClr val="0070C0"/>
                </a:solidFill>
              </a:rPr>
              <a:t>5)	Таможенный союз. Сертификат соответствия № ТС RU C-RU.BE02.В.00523. Серия RU №0389820. Срок действия с 16.06.2017 по 15.06.2021.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78" y="5024214"/>
            <a:ext cx="2741820" cy="1857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145" y="4951582"/>
            <a:ext cx="2808312" cy="18987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589" y="4869160"/>
            <a:ext cx="2553072" cy="20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2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696" y="3717032"/>
            <a:ext cx="77586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Спасибо за внимание!</a:t>
            </a:r>
          </a:p>
          <a:p>
            <a:pPr algn="ctr"/>
            <a:endParaRPr lang="ru-RU" dirty="0" smtClean="0"/>
          </a:p>
          <a:p>
            <a:pPr algn="ctr"/>
            <a:r>
              <a:rPr lang="ru-RU" sz="1600" dirty="0" smtClean="0"/>
              <a:t>ООО «ЛИНТЕХ»</a:t>
            </a:r>
          </a:p>
          <a:p>
            <a:pPr algn="ctr"/>
            <a:r>
              <a:rPr lang="ru-RU" sz="1600" dirty="0"/>
              <a:t>143025, Москва, Инновационный центр "</a:t>
            </a:r>
            <a:r>
              <a:rPr lang="ru-RU" sz="1600" dirty="0" err="1"/>
              <a:t>Сколково</a:t>
            </a:r>
            <a:r>
              <a:rPr lang="ru-RU" sz="1600" dirty="0"/>
              <a:t>", </a:t>
            </a:r>
            <a:endParaRPr lang="ru-RU" sz="1600" dirty="0" smtClean="0"/>
          </a:p>
          <a:p>
            <a:pPr algn="ctr"/>
            <a:r>
              <a:rPr lang="ru-RU" sz="1600" dirty="0" smtClean="0"/>
              <a:t>"</a:t>
            </a:r>
            <a:r>
              <a:rPr lang="ru-RU" sz="1600" dirty="0"/>
              <a:t>ТЕХНОПАРК", Большой бульвар, д.42, стр.1, пом. А3-359.</a:t>
            </a:r>
          </a:p>
          <a:p>
            <a:pPr algn="ctr"/>
            <a:r>
              <a:rPr lang="ru-RU" sz="1600" dirty="0"/>
              <a:t>+7 (499 )1101440</a:t>
            </a:r>
          </a:p>
          <a:p>
            <a:pPr algn="ctr"/>
            <a:r>
              <a:rPr lang="ru-RU" sz="1600" dirty="0"/>
              <a:t>http://lintech.ru.net/ru/	</a:t>
            </a:r>
          </a:p>
          <a:p>
            <a:pPr algn="ctr"/>
            <a:r>
              <a:rPr lang="ru-RU" sz="1600" dirty="0"/>
              <a:t>info@robotolab.ru</a:t>
            </a:r>
          </a:p>
          <a:p>
            <a:pPr algn="ctr"/>
            <a:r>
              <a:rPr lang="ru-RU" sz="1600" dirty="0" smtClean="0"/>
              <a:t>Контактное лицо: Аурениус Юрий</a:t>
            </a:r>
          </a:p>
          <a:p>
            <a:pPr algn="ctr"/>
            <a:r>
              <a:rPr lang="en-US" sz="1600" dirty="0" smtClean="0">
                <a:hlinkClick r:id="rId3"/>
              </a:rPr>
              <a:t>aurenius@gmail.com</a:t>
            </a:r>
            <a:endParaRPr lang="ru-RU" sz="1600" dirty="0" smtClean="0"/>
          </a:p>
          <a:p>
            <a:pPr algn="ctr"/>
            <a:r>
              <a:rPr lang="ru-RU" sz="1600" dirty="0" smtClean="0"/>
              <a:t>89269441144</a:t>
            </a:r>
          </a:p>
          <a:p>
            <a:pPr algn="ctr"/>
            <a:endParaRPr lang="ru-RU" dirty="0" smtClean="0"/>
          </a:p>
          <a:p>
            <a:endParaRPr lang="ru-RU" dirty="0" smtClean="0"/>
          </a:p>
          <a:p>
            <a:r>
              <a:rPr lang="ru-RU" dirty="0"/>
              <a:t> 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6672"/>
            <a:ext cx="7335688" cy="30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5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1_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2_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725</Words>
  <Application>Microsoft Office PowerPoint</Application>
  <PresentationFormat>Экран (4:3)</PresentationFormat>
  <Paragraphs>127</Paragraphs>
  <Slides>17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Arial Unicode MS</vt:lpstr>
      <vt:lpstr>Arial</vt:lpstr>
      <vt:lpstr>Calibri</vt:lpstr>
      <vt:lpstr>Trebuchet MS</vt:lpstr>
      <vt:lpstr>Wingdings</vt:lpstr>
      <vt:lpstr>Wingdings 3</vt:lpstr>
      <vt:lpstr>Тема Office</vt:lpstr>
      <vt:lpstr>Специальное оформление</vt:lpstr>
      <vt:lpstr>1_Тема Office</vt:lpstr>
      <vt:lpstr>Грань</vt:lpstr>
      <vt:lpstr>1_Грань</vt:lpstr>
      <vt:lpstr>2_Грань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Владимировна Якунина</dc:creator>
  <cp:lastModifiedBy>YA</cp:lastModifiedBy>
  <cp:revision>60</cp:revision>
  <dcterms:created xsi:type="dcterms:W3CDTF">2016-04-27T13:16:24Z</dcterms:created>
  <dcterms:modified xsi:type="dcterms:W3CDTF">2017-08-27T18:27:23Z</dcterms:modified>
</cp:coreProperties>
</file>