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258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771"/>
    <a:srgbClr val="2F528F"/>
    <a:srgbClr val="D0DCF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5" autoAdjust="0"/>
    <p:restoredTop sz="96370" autoAdjust="0"/>
  </p:normalViewPr>
  <p:slideViewPr>
    <p:cSldViewPr snapToGrid="0">
      <p:cViewPr varScale="1">
        <p:scale>
          <a:sx n="79" d="100"/>
          <a:sy n="79" d="100"/>
        </p:scale>
        <p:origin x="1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EA279-B6E2-4CEF-8BDC-CB3F342C853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81904-1FEA-4E06-B1CB-8A947B741F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36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16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7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8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2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0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40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1904-1FEA-4E06-B1CB-8A947B741F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87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0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5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9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9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6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8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7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0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9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3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6F6F-2D82-4524-BFC9-3056667B28FB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4C757-3043-40CA-9D24-73C12905D5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0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ro.edu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2000" r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193771">
                  <a:alpha val="70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04480" y="4602480"/>
            <a:ext cx="4053840" cy="2023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0822" y="256976"/>
            <a:ext cx="8344698" cy="242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59405" y="546536"/>
            <a:ext cx="7747532" cy="184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ru-RU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Современные тенденции изучения истории России</a:t>
            </a:r>
            <a:r>
              <a:rPr lang="en-US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 региональной истории в контексте</a:t>
            </a:r>
            <a:br>
              <a:rPr lang="ru-RU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Историко-культурного стандарта:</a:t>
            </a:r>
            <a:br>
              <a:rPr lang="en-US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altLang="ru-RU" b="1" dirty="0">
                <a:solidFill>
                  <a:srgbClr val="A5002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опыт Вологодской области</a:t>
            </a:r>
            <a:endParaRPr lang="ru-RU" altLang="ru-RU" b="1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b="1" dirty="0">
              <a:solidFill>
                <a:schemeClr val="accent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9274" y="4732903"/>
            <a:ext cx="3807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Фролова Елена Сергеевна,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заведующий сектором основного общего и среднего общего образования лаборатории развития общего образования АОУ ВО ДПО «ВИРО»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608846" y="5191760"/>
            <a:ext cx="5434428" cy="1200676"/>
          </a:xfrm>
          <a:prstGeom prst="rect">
            <a:avLst/>
          </a:prstGeom>
          <a:effectLst>
            <a:outerShdw dist="127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Автономное образовательное учреждение Вологодской области дополнительного профессионального образования </a:t>
            </a:r>
            <a:br>
              <a:rPr lang="ru-RU" altLang="ru-RU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«Вологодский  институт развития образования»</a:t>
            </a:r>
          </a:p>
        </p:txBody>
      </p:sp>
      <p:pic>
        <p:nvPicPr>
          <p:cNvPr id="14" name="Picture 6" descr="логотип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9" y="5212893"/>
            <a:ext cx="1276591" cy="12285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0"/>
            <a:ext cx="11490960" cy="13512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Методическое сопровождение реализации задач Концепции нового УМК по отечественной истории и Историко-культурного стандарта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45440" y="1973578"/>
            <a:ext cx="8036560" cy="1696721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Разработана и реализуется  ДПП ПК «Обновление содержания и методики преподавания истории в условиях реализации Концепции нового УМК по отечественной истории (в том числе Историко-культурного стандарта)»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45440" y="4236720"/>
            <a:ext cx="11511280" cy="21844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Осуществляется совершенствование и освоение новых профессиональных компетенций учителей истории, связанных с реализацией Концепции нового УМК по отечественной истории, как основы модернизации школьного курса отечественной истории, Историко-культурного стандарта, как научной основы содержания школьного исторического образования на базовом и углубленном уровне изучения истории</a:t>
            </a:r>
          </a:p>
        </p:txBody>
      </p:sp>
      <p:sp>
        <p:nvSpPr>
          <p:cNvPr id="9" name="Стрелка: вниз 8"/>
          <p:cNvSpPr/>
          <p:nvPr/>
        </p:nvSpPr>
        <p:spPr>
          <a:xfrm>
            <a:off x="5887720" y="3688080"/>
            <a:ext cx="426720" cy="548640"/>
          </a:xfrm>
          <a:prstGeom prst="downArrow">
            <a:avLst/>
          </a:prstGeom>
          <a:solidFill>
            <a:srgbClr val="1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4" descr="%D0%98%D0%9A%D0%A1-%D0%A4%D0%93%D0%9E%D0%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97710"/>
            <a:ext cx="3089611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00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1"/>
            <a:ext cx="9621520" cy="721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Реализация Концепции нового учебно-методического комплекса по отечественной истории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35280" y="1991360"/>
            <a:ext cx="4318000" cy="4318000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Концепция нового УМК по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 </a:t>
            </a: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отечественной истории, Историко-культурный стандарт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Приказ Минобрнауки России от</a:t>
            </a:r>
            <a:r>
              <a:rPr lang="en-US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 </a:t>
            </a: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08.06.2015 № 576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Примерная основная образовательная программа основного общего образования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6106160" y="1991360"/>
            <a:ext cx="5750560" cy="431800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2015-2016 учебный год — общеобразовательные организации Вологодской области начали осуществлять переход: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на новые линии учебников по истории России издательств «Просвещение», «Русское слово», «Дрофа»;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с концентрической системы изучения истории на линейную систему</a:t>
            </a:r>
          </a:p>
        </p:txBody>
      </p:sp>
      <p:sp>
        <p:nvSpPr>
          <p:cNvPr id="27" name="Стрелка: вниз 26"/>
          <p:cNvSpPr/>
          <p:nvPr/>
        </p:nvSpPr>
        <p:spPr>
          <a:xfrm rot="16200000">
            <a:off x="5166360" y="3423920"/>
            <a:ext cx="426720" cy="1452880"/>
          </a:xfrm>
          <a:prstGeom prst="downArrow">
            <a:avLst/>
          </a:prstGeom>
          <a:solidFill>
            <a:srgbClr val="1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9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1"/>
            <a:ext cx="9621520" cy="721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Методические рекомендации по переходу на изучение нового УМК по курсу «История России»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35280" y="1991360"/>
            <a:ext cx="11521440" cy="2164080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0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Методические рекомендации по переходу на изучение нового УМК по курсу «История России» в соответствии с Историко-культурным стандартом в общеобразовательных организациях Вологодской области приняты региональным учебно-методическим объединением в системе общего образования Вологодской </a:t>
            </a:r>
            <a:r>
              <a:rPr lang="ru-RU" sz="22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области 30.09.2015</a:t>
            </a:r>
            <a:r>
              <a:rPr lang="ru-RU" sz="22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согласованы с Департаментом образования области (письмо от 15.12.2015 № 20-9043/15)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440" y="4866638"/>
            <a:ext cx="11511280" cy="1442721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0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 механизм постепенного перехода общеобразовательных организаций области с концентрической системы изучения истории на линейную систему в течение 2015-2018 годов и рекомендованы модели перехода</a:t>
            </a:r>
          </a:p>
        </p:txBody>
      </p:sp>
      <p:sp>
        <p:nvSpPr>
          <p:cNvPr id="12" name="Стрелка: вниз 11"/>
          <p:cNvSpPr/>
          <p:nvPr/>
        </p:nvSpPr>
        <p:spPr>
          <a:xfrm>
            <a:off x="5882640" y="4155440"/>
            <a:ext cx="426720" cy="711198"/>
          </a:xfrm>
          <a:prstGeom prst="downArrow">
            <a:avLst/>
          </a:prstGeom>
          <a:solidFill>
            <a:srgbClr val="1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13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1"/>
            <a:ext cx="9987280" cy="721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Модели перехода на реализацию Историко-культурного стандарта в 2015-2016 учебном году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35280" y="1615440"/>
            <a:ext cx="4318000" cy="3616960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1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- 1 -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 Общеобразовательные организации, внедряющие ФГОС ООО в опережающем режиме</a:t>
            </a:r>
            <a:b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6 и 7-х классах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новых линеек учебников для 6-х классов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7-х классах — использование учебников по концентрической системе, синхронизируя учебный процесс в соответствии с ИКС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: скругленные углы 14"/>
              <p:cNvSpPr/>
              <p:nvPr/>
            </p:nvSpPr>
            <p:spPr>
              <a:xfrm>
                <a:off x="8625840" y="1615440"/>
                <a:ext cx="3230880" cy="3616960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t" anchorCtr="1"/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200" dirty="0">
                    <a:solidFill>
                      <a:srgbClr val="002060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- 3 -</a:t>
                </a:r>
                <a:endParaRPr lang="ru-RU" sz="2200" dirty="0">
                  <a:solidFill>
                    <a:srgbClr val="19377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>
                    <a:solidFill>
                      <a:srgbClr val="1937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Общеобразовательные организации, реализующие ФГОС ООО в штатном режиме</a:t>
                </a:r>
                <a:br>
                  <a:rPr lang="ru-RU" dirty="0">
                    <a:solidFill>
                      <a:srgbClr val="1937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ru-RU" dirty="0">
                    <a:solidFill>
                      <a:srgbClr val="1937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в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19377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 </m:t>
                    </m:r>
                  </m:oMath>
                </a14:m>
                <a:r>
                  <a:rPr lang="ru-RU" dirty="0">
                    <a:solidFill>
                      <a:srgbClr val="1937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5-м классе</a:t>
                </a:r>
              </a:p>
              <a:p>
                <a:pPr lvl="0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>
                    <a:solidFill>
                      <a:srgbClr val="19377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Переход на реализацию ИКС в 2016-2017 учебном году</a:t>
                </a:r>
              </a:p>
            </p:txBody>
          </p:sp>
        </mc:Choice>
        <mc:Fallback xmlns="">
          <p:sp>
            <p:nvSpPr>
              <p:cNvPr id="15" name="Прямоугольник: скругленные углы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840" y="1615440"/>
                <a:ext cx="3230880" cy="361696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: скругленные углы 5"/>
          <p:cNvSpPr/>
          <p:nvPr/>
        </p:nvSpPr>
        <p:spPr>
          <a:xfrm>
            <a:off x="5029200" y="1645920"/>
            <a:ext cx="3220720" cy="3616960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t" anchorCtr="1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dirty="0">
                <a:solidFill>
                  <a:srgbClr val="00206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- 2 -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Общеобразовательные организации, не перешедшие на ФГОС ООО в 6 классе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 учебников по концентрической системе, синхронизируя учебный процесс в соответствии с ИКС </a:t>
            </a: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5440" y="5587998"/>
            <a:ext cx="11511280" cy="883921"/>
          </a:xfrm>
          <a:prstGeom prst="roundRect">
            <a:avLst>
              <a:gd name="adj" fmla="val 0"/>
            </a:avLst>
          </a:prstGeom>
          <a:solidFill>
            <a:schemeClr val="accent1">
              <a:alpha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1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77 % общеобразовательных организаций области начали реализацию ИКС в 2015-2016 учебном году по первой и второй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95994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1"/>
            <a:ext cx="9987280" cy="721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Региональный историко-культурный стандарт Вологодской области (РИКС)</a:t>
            </a: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45440" y="1782482"/>
            <a:ext cx="11521440" cy="1316318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 anchorCtr="0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Поручение Президента Российской Федерации от 21.05.2012 № Пр-1334 о создании общей модели регионального компонента, единой линии учебников и учебных пособий по региональной истории, направленной на укрепление государственности и консолидации российского общества</a:t>
            </a: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440" y="5090160"/>
            <a:ext cx="11521440" cy="1214120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 anchorCtr="0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Рабочей группой ученых-историков ФГБОУ ВО «Вологодский государственный университет» разработан РИКС, одобрен региональным УМО в системе общего образования, утвержден приказом Департамента образования Вологодской области от 14.12.2015 № 3248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45440" y="3744961"/>
            <a:ext cx="11521440" cy="699039"/>
          </a:xfrm>
          <a:prstGeom prst="roundRect">
            <a:avLst>
              <a:gd name="adj" fmla="val 16902"/>
            </a:avLst>
          </a:prstGeom>
          <a:solidFill>
            <a:schemeClr val="accent1">
              <a:alpha val="25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 anchorCtr="0"/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Многоуровневое представление истории – одна из методологических основ Концепции нового УМК по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 </a:t>
            </a:r>
            <a:r>
              <a:rPr lang="ru-RU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отечественной истории </a:t>
            </a:r>
          </a:p>
        </p:txBody>
      </p:sp>
      <p:sp>
        <p:nvSpPr>
          <p:cNvPr id="24" name="Стрелка: вниз 23"/>
          <p:cNvSpPr/>
          <p:nvPr/>
        </p:nvSpPr>
        <p:spPr>
          <a:xfrm>
            <a:off x="5892800" y="3098800"/>
            <a:ext cx="426720" cy="646160"/>
          </a:xfrm>
          <a:prstGeom prst="downArrow">
            <a:avLst/>
          </a:prstGeom>
          <a:solidFill>
            <a:srgbClr val="1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трелка: вниз 25"/>
          <p:cNvSpPr/>
          <p:nvPr/>
        </p:nvSpPr>
        <p:spPr>
          <a:xfrm>
            <a:off x="5892800" y="4444000"/>
            <a:ext cx="426720" cy="646160"/>
          </a:xfrm>
          <a:prstGeom prst="downArrow">
            <a:avLst/>
          </a:prstGeom>
          <a:solidFill>
            <a:srgbClr val="1937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05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1"/>
            <a:ext cx="9987280" cy="721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Региональный историко-культурный стандарт Вологодской области (РИКС)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5441" y="1779132"/>
            <a:ext cx="63804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Цель: овладение учащимися знаниями об основных этапах развития родного края с древности до наших дней, внимание к месту и роли событий, происходивших в нем в русле общероссийских исторических процессов</a:t>
            </a:r>
          </a:p>
          <a:p>
            <a:pPr>
              <a:spcBef>
                <a:spcPts val="1200"/>
              </a:spcBef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РИКС, как и Концепция нового УМК по отечественной истории, предполагает линейную структуру изучения истории Вологодского края в школе (6-10 классы)</a:t>
            </a:r>
          </a:p>
        </p:txBody>
      </p:sp>
      <p:pic>
        <p:nvPicPr>
          <p:cNvPr id="9" name="Picture 2" descr="http://alcoinf.com/images/vologodskay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4455" y="1779132"/>
            <a:ext cx="5172265" cy="28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5440" y="5410895"/>
            <a:ext cx="11511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соответствии со структурой Историко-культурного стандарта каждый раздел РИКС содержит перечень рекомендуемых для изучения тем, понятий и терминов, персоналий, событий и дат</a:t>
            </a:r>
          </a:p>
        </p:txBody>
      </p:sp>
    </p:spTree>
    <p:extLst>
      <p:ext uri="{BB962C8B-B14F-4D97-AF65-F5344CB8AC3E}">
        <p14:creationId xmlns:p14="http://schemas.microsoft.com/office/powerpoint/2010/main" val="122365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0"/>
            <a:ext cx="11521440" cy="1229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«Методические рекомендации по изучению региональной истории в соответствии с Историко-культурным стандартом и региональным историко-культурным стандартом» </a:t>
            </a:r>
            <a:r>
              <a:rPr lang="ru-RU" sz="2400" b="1" dirty="0">
                <a:solidFill>
                  <a:srgbClr val="193771"/>
                </a:solidFill>
              </a:rPr>
              <a:t>(</a:t>
            </a:r>
            <a:r>
              <a:rPr lang="ru-RU" sz="2400" b="1" u="sng" dirty="0">
                <a:solidFill>
                  <a:srgbClr val="193771"/>
                </a:solidFill>
                <a:hlinkClick r:id="rId3"/>
              </a:rPr>
              <a:t>http://viro.edu.ru/</a:t>
            </a:r>
            <a:r>
              <a:rPr lang="ru-RU" sz="2400" b="1" dirty="0">
                <a:solidFill>
                  <a:srgbClr val="193771"/>
                </a:solidFill>
              </a:rPr>
              <a:t>)</a:t>
            </a:r>
            <a:endParaRPr lang="ru-RU" sz="2400" dirty="0">
              <a:solidFill>
                <a:srgbClr val="1937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440" y="2005537"/>
            <a:ext cx="79044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рамках деятельности федеральной </a:t>
            </a:r>
            <a:r>
              <a:rPr lang="ru-RU" sz="2200" dirty="0" err="1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стажировочной</a:t>
            </a: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площадки по реализации направления 2.4. «Модернизация технологий и содержания обучения в соответствии с 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 поддержки сетевых методических объединений» ФЦПРО на 2016-2020 годы методистами АОУ ВО ДПО «ВИРО», учителями истории были разработаны и изданы «Методические рекомендации по изучению региональной истории в соответствии с Историко-культурным стандартом и региональным историко-культурным стандартом»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33486" y="2005537"/>
            <a:ext cx="3223234" cy="4567983"/>
          </a:xfrm>
          <a:prstGeom prst="rect">
            <a:avLst/>
          </a:prstGeom>
          <a:effectLst>
            <a:glow rad="25400">
              <a:srgbClr val="193771"/>
            </a:glow>
          </a:effectLst>
        </p:spPr>
      </p:pic>
    </p:spTree>
    <p:extLst>
      <p:ext uri="{BB962C8B-B14F-4D97-AF65-F5344CB8AC3E}">
        <p14:creationId xmlns:p14="http://schemas.microsoft.com/office/powerpoint/2010/main" val="255678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0"/>
            <a:ext cx="9347200" cy="72136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Вариативные модели реализации регионального историко-культурного стандарта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5440" y="1999394"/>
            <a:ext cx="539496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1937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Учебный курс</a:t>
            </a:r>
            <a:br>
              <a:rPr lang="en-US" sz="2200" dirty="0">
                <a:solidFill>
                  <a:srgbClr val="1937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200" dirty="0">
                <a:solidFill>
                  <a:srgbClr val="1937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«История Вологодского края»: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наличии учебных пособий по истории края курс включается в часть учебного плана, формируемую участниками образовательных отношений (п. 15 ФГОС ООО)</a:t>
            </a:r>
            <a:r>
              <a:rPr lang="en-US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6 -10 классы - не менее 0,5 часа в неделю</a:t>
            </a:r>
            <a:endParaRPr lang="ru-RU" dirty="0">
              <a:solidFill>
                <a:srgbClr val="1937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82080" y="1999394"/>
            <a:ext cx="5384800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200" dirty="0">
                <a:solidFill>
                  <a:srgbClr val="1937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 рамках учебного предмета «История»</a:t>
            </a:r>
            <a:r>
              <a:rPr lang="en-US" sz="2200" dirty="0">
                <a:solidFill>
                  <a:srgbClr val="19377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</a:t>
            </a:r>
            <a:endParaRPr lang="ru-RU" sz="2200" dirty="0">
              <a:solidFill>
                <a:srgbClr val="19377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рабочей программе по учебному предмету «История» - 10 % учебного времени на изучение истории края</a:t>
            </a:r>
            <a:r>
              <a:rPr lang="en-US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6 по 10 класс - 34 часа</a:t>
            </a:r>
            <a:endParaRPr lang="ru-RU" dirty="0">
              <a:solidFill>
                <a:srgbClr val="1937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40" y="558800"/>
            <a:ext cx="11490960" cy="135128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Межрегиональный семинар «Современные тенденции преподавания и изучения региональной истории в контексте Историко-культурного стандарта»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5440" y="2014236"/>
            <a:ext cx="7914640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представлены разработанные в субъектах РФ модели изучения в образовательных организациях регионального компонента истории России;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обсуждены подходы к преподаванию и изучению региональной истории в условиях многоуровневого представления культурно-исторического наследия Российского государства и населяющих его народов, а также проблемы изучения региональной истории в контексте введения ИКС; вариативные формы работы с источниками (включая архивные материалы) по региональной истории в условиях реализации ИКС;</a:t>
            </a:r>
          </a:p>
        </p:txBody>
      </p:sp>
      <p:pic>
        <p:nvPicPr>
          <p:cNvPr id="10" name="Picture 6" descr="логотип семинар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94907" y="2242852"/>
            <a:ext cx="3441493" cy="33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5440" y="5958906"/>
            <a:ext cx="1149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93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представлен опыт реализации регионального историко-культурного стандарта в урочной и внеурочной деятельности в соответствии с требованиями ИКС</a:t>
            </a:r>
          </a:p>
        </p:txBody>
      </p:sp>
    </p:spTree>
    <p:extLst>
      <p:ext uri="{BB962C8B-B14F-4D97-AF65-F5344CB8AC3E}">
        <p14:creationId xmlns:p14="http://schemas.microsoft.com/office/powerpoint/2010/main" val="2798954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739</Words>
  <Application>Microsoft Office PowerPoint</Application>
  <PresentationFormat>Широкоэкранный</PresentationFormat>
  <Paragraphs>59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Segoe UI</vt:lpstr>
      <vt:lpstr>Segoe UI Semibold</vt:lpstr>
      <vt:lpstr>Тема Office</vt:lpstr>
      <vt:lpstr>Презентация PowerPoint</vt:lpstr>
      <vt:lpstr>Реализация Концепции нового учебно-методического комплекса по отечественной истории</vt:lpstr>
      <vt:lpstr>Методические рекомендации по переходу на изучение нового УМК по курсу «История России»</vt:lpstr>
      <vt:lpstr>Модели перехода на реализацию Историко-культурного стандарта в 2015-2016 учебном году</vt:lpstr>
      <vt:lpstr>Региональный историко-культурный стандарт Вологодской области (РИКС)</vt:lpstr>
      <vt:lpstr>Региональный историко-культурный стандарт Вологодской области (РИКС)</vt:lpstr>
      <vt:lpstr>«Методические рекомендации по изучению региональной истории в соответствии с Историко-культурным стандартом и региональным историко-культурным стандартом» (http://viro.edu.ru/)</vt:lpstr>
      <vt:lpstr>Вариативные модели реализации регионального историко-культурного стандарта</vt:lpstr>
      <vt:lpstr>Межрегиональный семинар «Современные тенденции преподавания и изучения региональной истории в контексте Историко-культурного стандарта»</vt:lpstr>
      <vt:lpstr>Методическое сопровождение реализации задач Концепции нового УМК по отечественной истории и Историко-культурного стандарта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образовательное учреждение Вологодской области дополнительного профессионального образования  «Вологодский  институт развития образования»</dc:title>
  <dc:creator>Елена Фролова</dc:creator>
  <cp:lastModifiedBy>Никита Фролов</cp:lastModifiedBy>
  <cp:revision>68</cp:revision>
  <dcterms:created xsi:type="dcterms:W3CDTF">2017-03-22T18:36:04Z</dcterms:created>
  <dcterms:modified xsi:type="dcterms:W3CDTF">2017-10-01T18:10:00Z</dcterms:modified>
</cp:coreProperties>
</file>