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6" r:id="rId1"/>
    <p:sldMasterId id="2147484402" r:id="rId2"/>
  </p:sldMasterIdLst>
  <p:notesMasterIdLst>
    <p:notesMasterId r:id="rId14"/>
  </p:notesMasterIdLst>
  <p:handoutMasterIdLst>
    <p:handoutMasterId r:id="rId15"/>
  </p:handoutMasterIdLst>
  <p:sldIdLst>
    <p:sldId id="257" r:id="rId3"/>
    <p:sldId id="645" r:id="rId4"/>
    <p:sldId id="650" r:id="rId5"/>
    <p:sldId id="647" r:id="rId6"/>
    <p:sldId id="644" r:id="rId7"/>
    <p:sldId id="648" r:id="rId8"/>
    <p:sldId id="639" r:id="rId9"/>
    <p:sldId id="643" r:id="rId10"/>
    <p:sldId id="641" r:id="rId11"/>
    <p:sldId id="649" r:id="rId12"/>
    <p:sldId id="571" r:id="rId13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7D1114"/>
    <a:srgbClr val="FFCCFF"/>
    <a:srgbClr val="CCFFFF"/>
    <a:srgbClr val="660066"/>
    <a:srgbClr val="008000"/>
    <a:srgbClr val="CCFFCC"/>
    <a:srgbClr val="CCECFF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1021" autoAdjust="0"/>
  </p:normalViewPr>
  <p:slideViewPr>
    <p:cSldViewPr>
      <p:cViewPr>
        <p:scale>
          <a:sx n="60" d="100"/>
          <a:sy n="60" d="100"/>
        </p:scale>
        <p:origin x="-1116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90" y="-90"/>
      </p:cViewPr>
      <p:guideLst>
        <p:guide orient="horz" pos="3130"/>
        <p:guide pos="21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22" tIns="45761" rIns="91522" bIns="45761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3052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22" tIns="45761" rIns="91522" bIns="45761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3052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22" tIns="45761" rIns="91522" bIns="45761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47213"/>
            <a:ext cx="293052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22" tIns="45761" rIns="91522" bIns="45761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84A0A894-4263-4750-B915-84A662FBE6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68963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3792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5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1225"/>
            <a:ext cx="5408613" cy="44767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168966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68967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07B3D5-9CC3-4718-855B-D4C027B8F2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0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0210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350211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98AACA-0946-4C5B-9C08-B873F9E41945}" type="slidenum">
              <a:rPr lang="ru-RU" altLang="ru-RU" smtClean="0">
                <a:cs typeface="Arial" charset="0"/>
              </a:rPr>
              <a:pPr/>
              <a:t>11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rava_r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14"/>
          <p:cNvGraphicFramePr>
            <a:graphicFrameLocks noChangeAspect="1"/>
          </p:cNvGraphicFramePr>
          <p:nvPr/>
        </p:nvGraphicFramePr>
        <p:xfrm>
          <a:off x="166688" y="188913"/>
          <a:ext cx="762000" cy="1104900"/>
        </p:xfrm>
        <a:graphic>
          <a:graphicData uri="http://schemas.openxmlformats.org/presentationml/2006/ole">
            <p:oleObj spid="_x0000_s375809" name="Точечный рисунок" r:id="rId4" imgW="762106" imgH="1104762" progId="PBrush">
              <p:embed/>
            </p:oleObj>
          </a:graphicData>
        </a:graphic>
      </p:graphicFrame>
      <p:pic>
        <p:nvPicPr>
          <p:cNvPr id="6" name="Picture 8" descr="prava_r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166688" y="188913"/>
          <a:ext cx="762000" cy="1104900"/>
        </p:xfrm>
        <a:graphic>
          <a:graphicData uri="http://schemas.openxmlformats.org/presentationml/2006/ole">
            <p:oleObj spid="_x0000_s375810" name="Точечный рисунок" r:id="rId5" imgW="762106" imgH="1104762" progId="PBrush">
              <p:embed/>
            </p:oleObj>
          </a:graphicData>
        </a:graphic>
      </p:graphicFrame>
      <p:pic>
        <p:nvPicPr>
          <p:cNvPr id="8" name="Picture 9" descr="prava_r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 descr="111_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2988" y="188913"/>
            <a:ext cx="80295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1031"/>
          <p:cNvGraphicFramePr>
            <a:graphicFrameLocks noChangeAspect="1"/>
          </p:cNvGraphicFramePr>
          <p:nvPr/>
        </p:nvGraphicFramePr>
        <p:xfrm>
          <a:off x="166688" y="188913"/>
          <a:ext cx="762000" cy="1104900"/>
        </p:xfrm>
        <a:graphic>
          <a:graphicData uri="http://schemas.openxmlformats.org/presentationml/2006/ole">
            <p:oleObj spid="_x0000_s375811" name="Точечный рисунок" r:id="rId7" imgW="762106" imgH="1104762" progId="PBrush">
              <p:embed/>
            </p:oleObj>
          </a:graphicData>
        </a:graphic>
      </p:graphicFrame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8FB5D-4613-4AA1-BB4D-C006F4F87198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30B37-21B6-4F44-98A5-AEA5A3893F3F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67488" y="1412875"/>
            <a:ext cx="2057400" cy="47132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1412875"/>
            <a:ext cx="6019800" cy="47132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F73E-0BD6-4801-A9E1-AB1CDB04E5B8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412875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2852738"/>
            <a:ext cx="8002588" cy="327342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157B5-E35C-4885-9DA5-B22913CDBFFF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8" y="188913"/>
            <a:ext cx="9906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prava_r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111_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188913"/>
            <a:ext cx="80295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6E81F-B9AC-4685-8595-12DDD9BDE500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B7E2B-9CA7-4941-9E0E-54B7FAA258CB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496B5-69F4-4D3F-9B34-8DB0E0407C66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852738"/>
            <a:ext cx="3924300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33900" y="2852738"/>
            <a:ext cx="3925888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24DA7-C656-47CF-A96B-C7DB2F74BE0D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19A38-891E-4010-BD22-947E14909BDD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3A8B9-1109-4CAD-BB39-B6427A5F982F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4656F-28D7-4FC9-937F-D9F84579BBAA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237DD-0D34-4EA0-86CE-E1880C1C1C2A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2C045-FE5B-4FDA-9DA8-B39EF873E26B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2F284-9607-48C8-8EBE-11F03EC829DC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66205-51A4-4672-AD44-243AEAF1FA11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67488" y="1412875"/>
            <a:ext cx="2057400" cy="47132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95288" y="1412875"/>
            <a:ext cx="6019800" cy="47132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2F109-BE94-4C34-A62C-399FB9197CFB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1412875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2852738"/>
            <a:ext cx="8002588" cy="327342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CA87F-ABFE-4BAB-ADB8-5D101A0072C0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F36C7-5DE0-43C6-A774-287CF7ADFAB4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2852739"/>
            <a:ext cx="3924300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33900" y="2852739"/>
            <a:ext cx="3925888" cy="3273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9DAB4-B2DF-40EF-B9A2-17F32A041298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71A0D-5143-4811-9297-E5F5E5DD8C7B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F49E2-F924-4D07-8870-B4B03A2ABABF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F074D-800D-4A31-91E4-45383F6B48BA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7FC79-3F8F-480A-9C66-D156D6D44265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53921-19E2-4187-A88A-345E697FB10A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6000">
              <a:schemeClr val="accent1">
                <a:lumMod val="35000"/>
              </a:schemeClr>
            </a:gs>
            <a:gs pos="34172">
              <a:srgbClr val="E0EBEC"/>
            </a:gs>
            <a:gs pos="90000">
              <a:srgbClr val="D8E6E8"/>
            </a:gs>
            <a:gs pos="22000">
              <a:schemeClr val="accent1">
                <a:shade val="67500"/>
                <a:satMod val="115000"/>
                <a:alpha val="67000"/>
              </a:schemeClr>
            </a:gs>
            <a:gs pos="78000">
              <a:srgbClr val="EEF5F6">
                <a:alpha val="78000"/>
              </a:srgbClr>
            </a:gs>
            <a:gs pos="53328">
              <a:srgbClr val="F9FBFC"/>
            </a:gs>
            <a:gs pos="46000">
              <a:srgbClr val="F3FAFB">
                <a:lumMod val="18000"/>
                <a:lumOff val="82000"/>
                <a:alpha val="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4128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52738"/>
            <a:ext cx="8002588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6BD1F73A-6E15-4E23-BE46-AF02BC649207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pic>
        <p:nvPicPr>
          <p:cNvPr id="35848" name="Picture 8" descr="prava_ru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842" name="Object 14"/>
          <p:cNvGraphicFramePr>
            <a:graphicFrameLocks noChangeAspect="1"/>
          </p:cNvGraphicFramePr>
          <p:nvPr/>
        </p:nvGraphicFramePr>
        <p:xfrm>
          <a:off x="166688" y="188913"/>
          <a:ext cx="762000" cy="1104900"/>
        </p:xfrm>
        <a:graphic>
          <a:graphicData uri="http://schemas.openxmlformats.org/presentationml/2006/ole">
            <p:oleObj spid="_x0000_s35842" name="Точечный рисунок" r:id="rId16" imgW="762106" imgH="1104762" progId="PBrush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427" r:id="rId1"/>
    <p:sldLayoutId id="2147484415" r:id="rId2"/>
    <p:sldLayoutId id="2147484414" r:id="rId3"/>
    <p:sldLayoutId id="2147484413" r:id="rId4"/>
    <p:sldLayoutId id="2147484412" r:id="rId5"/>
    <p:sldLayoutId id="2147484411" r:id="rId6"/>
    <p:sldLayoutId id="2147484410" r:id="rId7"/>
    <p:sldLayoutId id="2147484409" r:id="rId8"/>
    <p:sldLayoutId id="2147484408" r:id="rId9"/>
    <p:sldLayoutId id="2147484407" r:id="rId10"/>
    <p:sldLayoutId id="2147484406" r:id="rId11"/>
    <p:sldLayoutId id="2147484405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accent1">
                <a:lumMod val="35000"/>
              </a:schemeClr>
            </a:gs>
            <a:gs pos="34172">
              <a:srgbClr val="E0EBEC"/>
            </a:gs>
            <a:gs pos="90000">
              <a:srgbClr val="D8E6E8"/>
            </a:gs>
            <a:gs pos="22000">
              <a:schemeClr val="accent1">
                <a:shade val="67500"/>
                <a:satMod val="115000"/>
              </a:schemeClr>
            </a:gs>
            <a:gs pos="69000">
              <a:srgbClr val="EEF5F6">
                <a:alpha val="46667"/>
              </a:srgbClr>
            </a:gs>
            <a:gs pos="53328">
              <a:srgbClr val="F9FBFC"/>
            </a:gs>
            <a:gs pos="46000">
              <a:srgbClr val="F3FAFB">
                <a:lumMod val="18000"/>
                <a:lumOff val="82000"/>
                <a:alpha val="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4128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52738"/>
            <a:ext cx="8002588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88B57D22-91A1-4300-8ADD-41A45F869B50}" type="datetime1">
              <a:rPr lang="ru-RU" altLang="ru-RU"/>
              <a:pPr>
                <a:defRPr/>
              </a:pPr>
              <a:t>21.08.2017</a:t>
            </a:fld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pic>
        <p:nvPicPr>
          <p:cNvPr id="324614" name="Picture 7" descr="logo_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88913"/>
            <a:ext cx="9906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4615" name="Picture 8" descr="prava_ru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08850" y="6453188"/>
            <a:ext cx="1612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4616" name="Picture 9" descr="logo_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388" y="188913"/>
            <a:ext cx="9906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6" r:id="rId2"/>
    <p:sldLayoutId id="2147484425" r:id="rId3"/>
    <p:sldLayoutId id="2147484424" r:id="rId4"/>
    <p:sldLayoutId id="2147484423" r:id="rId5"/>
    <p:sldLayoutId id="2147484422" r:id="rId6"/>
    <p:sldLayoutId id="2147484421" r:id="rId7"/>
    <p:sldLayoutId id="2147484420" r:id="rId8"/>
    <p:sldLayoutId id="2147484419" r:id="rId9"/>
    <p:sldLayoutId id="2147484418" r:id="rId10"/>
    <p:sldLayoutId id="2147484417" r:id="rId11"/>
    <p:sldLayoutId id="2147484416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69" name="Text Box 5"/>
          <p:cNvSpPr txBox="1">
            <a:spLocks noChangeArrowheads="1"/>
          </p:cNvSpPr>
          <p:nvPr/>
        </p:nvSpPr>
        <p:spPr bwMode="auto">
          <a:xfrm>
            <a:off x="609600" y="3860800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339970" name="Rectangle 6"/>
          <p:cNvSpPr>
            <a:spLocks noChangeArrowheads="1"/>
          </p:cNvSpPr>
          <p:nvPr/>
        </p:nvSpPr>
        <p:spPr bwMode="auto">
          <a:xfrm>
            <a:off x="1547813" y="115888"/>
            <a:ext cx="5976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200" b="1">
                <a:solidFill>
                  <a:schemeClr val="accent1"/>
                </a:solidFill>
                <a:latin typeface="Tahoma" pitchFamily="34" charset="0"/>
              </a:rPr>
              <a:t>Федеральная служба по надзору в сфере образования и науки РФ </a:t>
            </a:r>
            <a:br>
              <a:rPr lang="ru-RU" altLang="ru-RU" sz="1200" b="1">
                <a:solidFill>
                  <a:schemeClr val="accent1"/>
                </a:solidFill>
                <a:latin typeface="Tahoma" pitchFamily="34" charset="0"/>
              </a:rPr>
            </a:br>
            <a:endParaRPr lang="ru-RU" altLang="ru-RU" sz="1200" b="1">
              <a:solidFill>
                <a:schemeClr val="accent1"/>
              </a:solidFill>
              <a:latin typeface="Tahoma" pitchFamily="34" charset="0"/>
            </a:endParaRPr>
          </a:p>
        </p:txBody>
      </p:sp>
      <p:pic>
        <p:nvPicPr>
          <p:cNvPr id="339971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-26988"/>
            <a:ext cx="111601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95288" y="2420888"/>
            <a:ext cx="8353425" cy="2343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b="1" dirty="0" smtClean="0"/>
              <a:t>Основные направления взаимодействия ФГБНУ «ФИПИ» с общественно-профессиональными сообществами (предметными ассоциациями) учителей и преподавателей учебных предметов в целях обсуждения актуальных вопросов, связанных с педагогическими измерениями</a:t>
            </a:r>
            <a:endParaRPr lang="ru-RU" altLang="ru-RU" b="1" i="1" dirty="0">
              <a:solidFill>
                <a:schemeClr val="accent1">
                  <a:lumMod val="25000"/>
                </a:schemeClr>
              </a:solidFill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39973" name="Rectangle 6"/>
          <p:cNvSpPr>
            <a:spLocks noChangeArrowheads="1"/>
          </p:cNvSpPr>
          <p:nvPr/>
        </p:nvSpPr>
        <p:spPr bwMode="auto">
          <a:xfrm>
            <a:off x="539750" y="5373688"/>
            <a:ext cx="82296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800" b="1">
                <a:solidFill>
                  <a:srgbClr val="0C1C1D"/>
                </a:solidFill>
              </a:rPr>
              <a:t>Зинина Елена Андреевна</a:t>
            </a:r>
          </a:p>
          <a:p>
            <a:r>
              <a:rPr lang="ru-RU" altLang="ru-RU" sz="1800" b="1">
                <a:solidFill>
                  <a:srgbClr val="0C1C1D"/>
                </a:solidFill>
              </a:rPr>
              <a:t>ученый  секретарь ФГБНУ «ФИПИ»</a:t>
            </a:r>
          </a:p>
          <a:p>
            <a:r>
              <a:rPr lang="ru-RU" altLang="ru-RU" sz="1800" b="1">
                <a:solidFill>
                  <a:srgbClr val="0C1C1D"/>
                </a:solidFill>
              </a:rPr>
              <a:t>r</a:t>
            </a:r>
            <a:r>
              <a:rPr lang="en-US" altLang="ru-RU" sz="1800" b="1">
                <a:solidFill>
                  <a:srgbClr val="0C1C1D"/>
                </a:solidFill>
              </a:rPr>
              <a:t>ec</a:t>
            </a:r>
            <a:r>
              <a:rPr lang="ru-RU" altLang="ru-RU" sz="1800" b="1">
                <a:solidFill>
                  <a:srgbClr val="0C1C1D"/>
                </a:solidFill>
              </a:rPr>
              <a:t>e</a:t>
            </a:r>
            <a:r>
              <a:rPr lang="en-US" altLang="ru-RU" sz="1800" b="1">
                <a:solidFill>
                  <a:srgbClr val="0C1C1D"/>
                </a:solidFill>
              </a:rPr>
              <a:t>ption</a:t>
            </a:r>
            <a:r>
              <a:rPr lang="ru-RU" altLang="ru-RU" sz="1800" b="1">
                <a:solidFill>
                  <a:srgbClr val="0C1C1D"/>
                </a:solidFill>
              </a:rPr>
              <a:t>@fipi.org</a:t>
            </a: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323528" y="1484784"/>
            <a:ext cx="8640762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5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5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libri" pitchFamily="34" charset="0"/>
                <a:cs typeface="Times New Roman" pitchFamily="18" charset="0"/>
              </a:rPr>
              <a:t>21 августа 2017 </a:t>
            </a:r>
            <a:r>
              <a:rPr lang="ru-RU" sz="15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Calibri" pitchFamily="34" charset="0"/>
                <a:cs typeface="Times New Roman" pitchFamily="18" charset="0"/>
              </a:rPr>
              <a:t>г. </a:t>
            </a:r>
            <a:endParaRPr lang="ru-RU" sz="15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dirty="0" smtClean="0"/>
              <a:t>Съезд представителей общественно-профессиональных сообществ (предметных ассоциаций) учителей и преподавателей учебных предметов</a:t>
            </a:r>
            <a:endParaRPr lang="ru-RU" sz="1400" b="1" i="1" dirty="0">
              <a:ea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6013" y="333375"/>
            <a:ext cx="7559675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/>
            </a:r>
            <a:b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Деятельность ФИПИ в  открытом информационном пространстве: работа с общественностью</a:t>
            </a:r>
            <a:r>
              <a:rPr lang="ru-RU" altLang="ru-RU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/>
            </a:r>
            <a:br>
              <a:rPr lang="ru-RU" altLang="ru-RU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endParaRPr lang="ru-RU" altLang="ru-RU" sz="29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48162" name="Содержимое 2"/>
          <p:cNvSpPr>
            <a:spLocks noGrp="1"/>
          </p:cNvSpPr>
          <p:nvPr>
            <p:ph idx="4294967295"/>
          </p:nvPr>
        </p:nvSpPr>
        <p:spPr>
          <a:xfrm>
            <a:off x="323850" y="1557338"/>
            <a:ext cx="8434388" cy="4784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/>
              <a:t>Роль общественно-профессионального обсуждения: </a:t>
            </a:r>
          </a:p>
          <a:p>
            <a:pPr eaLnBrk="1" hangingPunct="1"/>
            <a:r>
              <a:rPr lang="ru-RU" sz="2400" smtClean="0"/>
              <a:t>Совершенствование структуры и содержания КИМ ОГЭ, ЕГЭ и ГВЭ</a:t>
            </a:r>
          </a:p>
          <a:p>
            <a:pPr eaLnBrk="1" hangingPunct="1"/>
            <a:r>
              <a:rPr lang="ru-RU" sz="2400" smtClean="0"/>
              <a:t>Информационная поддержка  профессиональным сообществом идеологии измерений ГИА</a:t>
            </a:r>
          </a:p>
          <a:p>
            <a:pPr eaLnBrk="1" hangingPunct="1"/>
            <a:r>
              <a:rPr lang="ru-RU" sz="2400" smtClean="0"/>
              <a:t>Повышение доверия к инструменту ГИА  на основе получения достоверной информации учителями  и др. заинтересованными лицами</a:t>
            </a:r>
          </a:p>
          <a:p>
            <a:pPr eaLnBrk="1" hangingPunct="1"/>
            <a:endParaRPr lang="ru-RU" sz="240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5" name="Text Box 3"/>
          <p:cNvSpPr txBox="1">
            <a:spLocks noChangeArrowheads="1"/>
          </p:cNvSpPr>
          <p:nvPr/>
        </p:nvSpPr>
        <p:spPr bwMode="auto">
          <a:xfrm>
            <a:off x="381000" y="3886200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349186" name="Text Box 5"/>
          <p:cNvSpPr txBox="1">
            <a:spLocks noChangeArrowheads="1"/>
          </p:cNvSpPr>
          <p:nvPr/>
        </p:nvSpPr>
        <p:spPr bwMode="auto">
          <a:xfrm>
            <a:off x="971550" y="2852738"/>
            <a:ext cx="7315200" cy="249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600" b="1">
                <a:solidFill>
                  <a:srgbClr val="1E4649"/>
                </a:solidFill>
                <a:latin typeface="Garamond" pitchFamily="18" charset="0"/>
              </a:rPr>
              <a:t>СПАСИБО ЗА ВНИМАНИЕ!</a:t>
            </a:r>
            <a:endParaRPr lang="en-US" altLang="ru-RU" sz="3600" b="1">
              <a:solidFill>
                <a:srgbClr val="1E4649"/>
              </a:solidFill>
              <a:latin typeface="Garamond" pitchFamily="18" charset="0"/>
            </a:endParaRPr>
          </a:p>
          <a:p>
            <a:pPr algn="ctr">
              <a:spcBef>
                <a:spcPct val="50000"/>
              </a:spcBef>
            </a:pPr>
            <a:endParaRPr lang="en-US" altLang="ru-RU" sz="4000" b="1">
              <a:solidFill>
                <a:srgbClr val="1E4649"/>
              </a:solidFill>
              <a:latin typeface="Garamond" pitchFamily="18" charset="0"/>
            </a:endParaRPr>
          </a:p>
          <a:p>
            <a:pPr algn="ctr">
              <a:spcBef>
                <a:spcPct val="50000"/>
              </a:spcBef>
            </a:pPr>
            <a:endParaRPr lang="ru-RU" altLang="ru-RU" sz="4000" b="1">
              <a:solidFill>
                <a:srgbClr val="1E4649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Что выносится на обсуждение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в публичную плоскость</a:t>
            </a:r>
          </a:p>
        </p:txBody>
      </p:sp>
      <p:sp>
        <p:nvSpPr>
          <p:cNvPr id="340994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84784"/>
            <a:ext cx="8784976" cy="5256584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solidFill>
                  <a:srgbClr val="7D1114"/>
                </a:solidFill>
              </a:rPr>
              <a:t>Объекты </a:t>
            </a:r>
            <a:r>
              <a:rPr lang="ru-RU" sz="2400" dirty="0" smtClean="0">
                <a:solidFill>
                  <a:srgbClr val="7D1114"/>
                </a:solidFill>
              </a:rPr>
              <a:t>обсуждения:</a:t>
            </a:r>
            <a:endParaRPr lang="ru-RU" sz="2400" dirty="0" smtClean="0">
              <a:solidFill>
                <a:srgbClr val="7D1114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dirty="0" smtClean="0"/>
              <a:t>перспективные экзаменационные модели и новые задания 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ru-RU" sz="2400" dirty="0" smtClean="0"/>
              <a:t>	</a:t>
            </a:r>
            <a:r>
              <a:rPr lang="ru-RU" sz="2400" dirty="0" smtClean="0"/>
              <a:t>	</a:t>
            </a:r>
            <a:r>
              <a:rPr lang="ru-RU" sz="2400" dirty="0" smtClean="0"/>
              <a:t>- структура КИМ (ЕГЭ, ОГЭ, ГВЭ, ВПР</a:t>
            </a:r>
            <a:r>
              <a:rPr lang="ru-RU" sz="2400" dirty="0" smtClean="0"/>
              <a:t>) и их содержание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ru-RU" sz="2400" dirty="0" smtClean="0"/>
              <a:t>		- типы </a:t>
            </a:r>
            <a:r>
              <a:rPr lang="ru-RU" sz="2400" dirty="0" smtClean="0"/>
              <a:t>заданий, уровень их </a:t>
            </a:r>
            <a:r>
              <a:rPr lang="ru-RU" sz="2400" dirty="0" smtClean="0"/>
              <a:t>сложности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ru-RU" sz="2400" dirty="0" smtClean="0"/>
              <a:t>	</a:t>
            </a:r>
            <a:r>
              <a:rPr lang="ru-RU" sz="2400" dirty="0" smtClean="0"/>
              <a:t>	- критерии оценивания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ru-RU" sz="2400" dirty="0" smtClean="0"/>
              <a:t>	</a:t>
            </a:r>
            <a:r>
              <a:rPr lang="ru-RU" sz="2400" dirty="0" smtClean="0"/>
              <a:t>	- </a:t>
            </a:r>
            <a:r>
              <a:rPr lang="ru-RU" sz="2400" dirty="0" smtClean="0"/>
              <a:t>инструкции </a:t>
            </a:r>
            <a:r>
              <a:rPr lang="ru-RU" sz="2400" dirty="0" smtClean="0"/>
              <a:t>для </a:t>
            </a:r>
            <a:r>
              <a:rPr lang="ru-RU" sz="2400" dirty="0" smtClean="0"/>
              <a:t>обучающихся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ru-RU" sz="2400" dirty="0" smtClean="0"/>
              <a:t>	</a:t>
            </a:r>
            <a:r>
              <a:rPr lang="ru-RU" sz="2400" dirty="0" smtClean="0"/>
              <a:t>	- </a:t>
            </a:r>
            <a:r>
              <a:rPr lang="ru-RU" sz="2400" dirty="0" smtClean="0"/>
              <a:t>памятка </a:t>
            </a:r>
            <a:r>
              <a:rPr lang="ru-RU" sz="2400" dirty="0" smtClean="0"/>
              <a:t>для экспертов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dirty="0" smtClean="0"/>
              <a:t>модель итогового сочинения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dirty="0" smtClean="0"/>
              <a:t>открытые </a:t>
            </a:r>
            <a:r>
              <a:rPr lang="ru-RU" sz="2400" dirty="0" smtClean="0"/>
              <a:t>банки </a:t>
            </a:r>
            <a:r>
              <a:rPr lang="ru-RU" sz="2400" dirty="0" smtClean="0"/>
              <a:t>заданий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dirty="0" smtClean="0"/>
              <a:t>результаты оценки качества образования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dirty="0" smtClean="0"/>
              <a:t>р</a:t>
            </a:r>
            <a:r>
              <a:rPr lang="ru-RU" sz="2400" dirty="0" smtClean="0"/>
              <a:t>езультаты апробаций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400" dirty="0" smtClean="0"/>
              <a:t>методическое сопровождение процедур оценки качества образования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accent1">
                <a:lumMod val="35000"/>
              </a:schemeClr>
            </a:gs>
            <a:gs pos="34172">
              <a:srgbClr val="E0EBEC"/>
            </a:gs>
            <a:gs pos="90000">
              <a:srgbClr val="D8E6E8"/>
            </a:gs>
            <a:gs pos="22000">
              <a:schemeClr val="accent1">
                <a:shade val="67500"/>
                <a:satMod val="115000"/>
              </a:schemeClr>
            </a:gs>
            <a:gs pos="69000">
              <a:srgbClr val="EEF5F6">
                <a:alpha val="46667"/>
              </a:srgbClr>
            </a:gs>
            <a:gs pos="53328">
              <a:srgbClr val="F9FBFC"/>
            </a:gs>
            <a:gs pos="46000">
              <a:srgbClr val="F3FAFB">
                <a:lumMod val="18000"/>
                <a:lumOff val="82000"/>
                <a:alpha val="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704856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Механизмы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привлечения к  обсуждению общественных организаций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507288" cy="504056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dirty="0" smtClean="0"/>
              <a:t>Участие </a:t>
            </a:r>
            <a:r>
              <a:rPr lang="ru-RU" sz="2800" dirty="0" smtClean="0"/>
              <a:t>в деятельности научно-методических </a:t>
            </a:r>
            <a:r>
              <a:rPr lang="ru-RU" sz="2800" dirty="0" smtClean="0"/>
              <a:t>советов, рабочих групп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dirty="0" smtClean="0"/>
              <a:t>Участие в работе семинаров, вебинаров, конференций, круглых столов</a:t>
            </a:r>
            <a:endParaRPr lang="ru-RU" sz="2800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dirty="0" smtClean="0"/>
              <a:t>Привлечение к обсуждению с использованием открытых информационных ресурсов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dirty="0" smtClean="0"/>
              <a:t>Анкетирование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dirty="0" smtClean="0"/>
              <a:t>Обращение официальными письмами с просьбой проведения экспертной </a:t>
            </a:r>
            <a:r>
              <a:rPr lang="ru-RU" sz="2800" dirty="0" smtClean="0"/>
              <a:t>оценки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dirty="0" smtClean="0"/>
              <a:t>Участие в проведении апробации с последующим обсуждением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ru-RU" sz="2800" dirty="0" smtClean="0"/>
          </a:p>
          <a:p>
            <a:endParaRPr lang="ru-RU" sz="2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9939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/>
            </a:r>
            <a:br>
              <a:rPr lang="ru-RU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ru-RU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Деятельность ФИПИ </a:t>
            </a:r>
            <a:r>
              <a:rPr lang="en-US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/>
            </a:r>
            <a:br>
              <a:rPr lang="en-US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ru-RU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в открытом информационном пространстве: </a:t>
            </a:r>
            <a:r>
              <a:rPr lang="en-US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/>
            </a:r>
            <a:br>
              <a:rPr lang="en-US" alt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ru-RU" altLang="ru-RU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работа с профессиональным сообществом (НМС)</a:t>
            </a:r>
          </a:p>
        </p:txBody>
      </p:sp>
      <p:sp>
        <p:nvSpPr>
          <p:cNvPr id="34201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z="2400" smtClean="0"/>
          </a:p>
          <a:p>
            <a:pPr eaLnBrk="1" hangingPunct="1"/>
            <a:endParaRPr lang="ru-RU" sz="2400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342019" name="Содержимое 2"/>
          <p:cNvSpPr txBox="1">
            <a:spLocks/>
          </p:cNvSpPr>
          <p:nvPr/>
        </p:nvSpPr>
        <p:spPr bwMode="auto">
          <a:xfrm>
            <a:off x="250825" y="1557338"/>
            <a:ext cx="8659813" cy="5112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400" dirty="0">
                <a:solidFill>
                  <a:schemeClr val="tx1"/>
                </a:solidFill>
              </a:rPr>
              <a:t>Научно-методические советы по 11 предметам ( в каждом НМС </a:t>
            </a:r>
            <a:r>
              <a:rPr lang="ru-RU" sz="2400" dirty="0"/>
              <a:t>от 11 до 20 человек)</a:t>
            </a:r>
            <a:endParaRPr lang="ru-RU" sz="2400" dirty="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400" i="1" dirty="0" smtClean="0"/>
              <a:t>183 </a:t>
            </a:r>
            <a:r>
              <a:rPr lang="ru-RU" sz="2400" i="1" dirty="0"/>
              <a:t>специалиста от </a:t>
            </a:r>
            <a:r>
              <a:rPr lang="ru-RU" sz="2400" dirty="0" smtClean="0"/>
              <a:t>72 </a:t>
            </a:r>
            <a:r>
              <a:rPr lang="ru-RU" sz="2400" dirty="0"/>
              <a:t>организаций из </a:t>
            </a:r>
            <a:r>
              <a:rPr lang="ru-RU" sz="2400" dirty="0" smtClean="0"/>
              <a:t>25 </a:t>
            </a:r>
            <a:r>
              <a:rPr lang="ru-RU" sz="2400" dirty="0"/>
              <a:t>субъектов РФ  (РАН, РАО  и другие отраслевые академии, НИИ, вузы, общеобразовательные организации)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2400" dirty="0" smtClean="0"/>
              <a:t>106 докторов наук (58%), 59 кандидатов наук (32%), 18 </a:t>
            </a:r>
            <a:r>
              <a:rPr lang="ru-RU" sz="2400" dirty="0"/>
              <a:t>членов НМС - заслуженные учителя РФ </a:t>
            </a:r>
            <a:r>
              <a:rPr lang="ru-RU" sz="2400" dirty="0" smtClean="0"/>
              <a:t>(</a:t>
            </a:r>
            <a:r>
              <a:rPr lang="ru-RU" dirty="0" smtClean="0"/>
              <a:t>10 </a:t>
            </a:r>
            <a:r>
              <a:rPr lang="ru-RU" dirty="0"/>
              <a:t>% )</a:t>
            </a:r>
            <a:r>
              <a:rPr lang="ru-RU" sz="2400" dirty="0"/>
              <a:t>, методисты, авторы учебных книг; 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 dirty="0"/>
              <a:t>Возглавляют ведущие российские ученые и практики в каждой предметной области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 dirty="0"/>
              <a:t>Задачи: обсуждение и экспертиза моделей КИМ, согласование документов регламентирующих разработку КИМ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7416800" cy="1008062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Организация</a:t>
            </a:r>
            <a:r>
              <a:rPr lang="ru-RU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ФИПИ независимой общественно-профессиональной оценки экзаменационных моделей ГИА </a:t>
            </a:r>
            <a:r>
              <a:rPr lang="ru-RU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механизм их совершенствования</a:t>
            </a:r>
          </a:p>
        </p:txBody>
      </p:sp>
      <p:sp>
        <p:nvSpPr>
          <p:cNvPr id="343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002587" cy="4424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solidFill>
                  <a:srgbClr val="7D1114"/>
                </a:solidFill>
              </a:rPr>
              <a:t>Цель – обеспечение качества измерителей и получение достоверной информации об инструментарии национальных экзаменов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dirty="0" smtClean="0">
              <a:solidFill>
                <a:srgbClr val="7D1114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Апробация с широким обсуждением результатов на разных площадках в открытом доступе: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Размещение на сайте ФИПИ доработанных проектов для обсуждения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Анализ поступивших замечаний и предложений по доработке проектов документов, регламентирующих разработку КИМ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188913"/>
            <a:ext cx="7632451" cy="1079847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Организация ФИПИ независимой общественно-профессиональной оценки экзаменационных моделей ГИА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-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механизм их совершенствования</a:t>
            </a:r>
          </a:p>
        </p:txBody>
      </p:sp>
      <p:sp>
        <p:nvSpPr>
          <p:cNvPr id="3440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57338"/>
            <a:ext cx="8002587" cy="4424362"/>
          </a:xfrm>
        </p:spPr>
        <p:txBody>
          <a:bodyPr/>
          <a:lstStyle/>
          <a:p>
            <a:pPr eaLnBrk="1" hangingPunct="1"/>
            <a:r>
              <a:rPr lang="ru-RU" smtClean="0"/>
              <a:t>Анализ замечаний и предложений с обсуждением в НМС  и на Ученом совете ФИПИ </a:t>
            </a:r>
          </a:p>
          <a:p>
            <a:pPr eaLnBrk="1" hangingPunct="1"/>
            <a:r>
              <a:rPr lang="ru-RU" smtClean="0"/>
              <a:t>Утверждение документов и разработка КИМ с участием внешних экспертов (197 экспертов из 52 организаций)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accent1">
                <a:lumMod val="35000"/>
              </a:schemeClr>
            </a:gs>
            <a:gs pos="16000">
              <a:srgbClr val="E0EBEC"/>
            </a:gs>
            <a:gs pos="100000">
              <a:schemeClr val="accent1">
                <a:shade val="67500"/>
                <a:satMod val="115000"/>
                <a:alpha val="67000"/>
              </a:schemeClr>
            </a:gs>
            <a:gs pos="99000">
              <a:srgbClr val="EEF5F6">
                <a:alpha val="78000"/>
              </a:srgbClr>
            </a:gs>
            <a:gs pos="53328">
              <a:srgbClr val="F9FBFC"/>
            </a:gs>
            <a:gs pos="46000">
              <a:srgbClr val="F3FAFB">
                <a:lumMod val="18000"/>
                <a:lumOff val="82000"/>
                <a:alpha val="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60350"/>
            <a:ext cx="7561263" cy="865188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/>
            </a:r>
            <a:b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Деятельность ФИПИ в  открытом информационном пространстве: работа сайта ФИПИ </a:t>
            </a:r>
            <a:r>
              <a:rPr lang="ru-RU" altLang="ru-RU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/>
            </a:r>
            <a:br>
              <a:rPr lang="ru-RU" altLang="ru-RU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endParaRPr lang="ru-RU" altLang="ru-RU" sz="29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45091" name="Содержимое 2"/>
          <p:cNvSpPr>
            <a:spLocks noGrp="1"/>
          </p:cNvSpPr>
          <p:nvPr>
            <p:ph idx="1"/>
          </p:nvPr>
        </p:nvSpPr>
        <p:spPr>
          <a:xfrm>
            <a:off x="179512" y="1557338"/>
            <a:ext cx="8578726" cy="4784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000" i="1" dirty="0" smtClean="0"/>
              <a:t>За </a:t>
            </a:r>
            <a:r>
              <a:rPr lang="ru-RU" sz="2000" i="1" dirty="0" smtClean="0"/>
              <a:t>2016 год </a:t>
            </a:r>
            <a:r>
              <a:rPr lang="ru-RU" sz="2000" i="1" dirty="0" smtClean="0"/>
              <a:t>визитов на сайт </a:t>
            </a:r>
            <a:r>
              <a:rPr lang="ru-RU" sz="2000" i="1" dirty="0" smtClean="0"/>
              <a:t>– 6,2</a:t>
            </a:r>
            <a:r>
              <a:rPr lang="ru-RU" sz="2000" i="1" dirty="0" smtClean="0"/>
              <a:t> </a:t>
            </a:r>
            <a:r>
              <a:rPr lang="ru-RU" sz="2000" i="1" dirty="0" err="1" smtClean="0"/>
              <a:t>млн</a:t>
            </a:r>
            <a:r>
              <a:rPr lang="ru-RU" sz="2000" i="1" dirty="0" smtClean="0"/>
              <a:t> уникальных посетителей </a:t>
            </a:r>
            <a:r>
              <a:rPr lang="ru-RU" sz="2000" i="1" dirty="0" smtClean="0"/>
              <a:t>, </a:t>
            </a:r>
            <a:r>
              <a:rPr lang="ru-RU" sz="2000" dirty="0" smtClean="0"/>
              <a:t>42 </a:t>
            </a:r>
            <a:r>
              <a:rPr lang="ru-RU" sz="2000" dirty="0" err="1" smtClean="0"/>
              <a:t>млн</a:t>
            </a:r>
            <a:r>
              <a:rPr lang="ru-RU" sz="2000" dirty="0" smtClean="0"/>
              <a:t> просмотров страниц сайта и более 9 </a:t>
            </a:r>
            <a:r>
              <a:rPr lang="ru-RU" sz="2000" dirty="0" err="1" smtClean="0"/>
              <a:t>млн</a:t>
            </a:r>
            <a:r>
              <a:rPr lang="ru-RU" sz="2000" dirty="0" smtClean="0"/>
              <a:t> </a:t>
            </a:r>
            <a:r>
              <a:rPr lang="ru-RU" sz="2000" dirty="0" smtClean="0"/>
              <a:t>скачиваний</a:t>
            </a:r>
            <a:endParaRPr lang="ru-RU" sz="2000" i="1" dirty="0" smtClean="0"/>
          </a:p>
          <a:p>
            <a:pPr eaLnBrk="1" hangingPunct="1">
              <a:buFontTx/>
              <a:buNone/>
            </a:pPr>
            <a:endParaRPr lang="ru-RU" sz="2000" i="1" dirty="0" smtClean="0"/>
          </a:p>
          <a:p>
            <a:pPr eaLnBrk="1" hangingPunct="1"/>
            <a:r>
              <a:rPr lang="ru-RU" sz="2000" b="1" dirty="0" smtClean="0"/>
              <a:t>открытые банки</a:t>
            </a:r>
            <a:r>
              <a:rPr lang="ru-RU" sz="2000" dirty="0" smtClean="0"/>
              <a:t> ОГЭ, ЕГЭ и </a:t>
            </a:r>
            <a:r>
              <a:rPr lang="ru-RU" sz="2000" b="1" dirty="0" smtClean="0"/>
              <a:t>тренировочные сборники</a:t>
            </a:r>
            <a:r>
              <a:rPr lang="ru-RU" sz="2000" dirty="0" smtClean="0"/>
              <a:t> ГВЭ</a:t>
            </a:r>
          </a:p>
          <a:p>
            <a:pPr eaLnBrk="1" hangingPunct="1"/>
            <a:r>
              <a:rPr lang="ru-RU" sz="2000" b="1" dirty="0" smtClean="0"/>
              <a:t>документы,</a:t>
            </a:r>
            <a:r>
              <a:rPr lang="ru-RU" sz="2000" dirty="0" smtClean="0"/>
              <a:t> регламентирующие разработку </a:t>
            </a:r>
            <a:r>
              <a:rPr lang="ru-RU" sz="2000" b="1" dirty="0" smtClean="0"/>
              <a:t>КИМ ОГЭ, ЕГЭ, ГВЭ</a:t>
            </a:r>
          </a:p>
          <a:p>
            <a:pPr eaLnBrk="1" hangingPunct="1"/>
            <a:r>
              <a:rPr lang="ru-RU" sz="2000" dirty="0" smtClean="0"/>
              <a:t>методические, инструктивные </a:t>
            </a:r>
            <a:r>
              <a:rPr lang="ru-RU" sz="2000" b="1" dirty="0" smtClean="0"/>
              <a:t>материалы об итоговом сочинении (изложении)</a:t>
            </a:r>
          </a:p>
          <a:p>
            <a:pPr eaLnBrk="1" hangingPunct="1"/>
            <a:r>
              <a:rPr lang="ru-RU" sz="2000" b="1" dirty="0" smtClean="0"/>
              <a:t>методические  и аналитические материалы</a:t>
            </a:r>
            <a:r>
              <a:rPr lang="ru-RU" sz="2000" dirty="0" smtClean="0"/>
              <a:t> для обучающихся, учителей, экспертов</a:t>
            </a:r>
          </a:p>
          <a:p>
            <a:pPr eaLnBrk="1" hangingPunct="1"/>
            <a:r>
              <a:rPr lang="ru-RU" sz="2000" b="1" dirty="0" err="1" smtClean="0"/>
              <a:t>видеоконсультации</a:t>
            </a:r>
            <a:r>
              <a:rPr lang="ru-RU" sz="2000" dirty="0" smtClean="0"/>
              <a:t> по подготовке к ЕГЭ</a:t>
            </a:r>
          </a:p>
          <a:p>
            <a:pPr eaLnBrk="1" hangingPunct="1"/>
            <a:r>
              <a:rPr lang="ru-RU" sz="2000" dirty="0" smtClean="0"/>
              <a:t>годовые </a:t>
            </a:r>
            <a:r>
              <a:rPr lang="ru-RU" sz="2000" b="1" dirty="0" smtClean="0"/>
              <a:t>отчеты</a:t>
            </a:r>
            <a:r>
              <a:rPr lang="ru-RU" sz="2000" dirty="0" smtClean="0"/>
              <a:t> о деятельности ФИПИ</a:t>
            </a:r>
          </a:p>
          <a:p>
            <a:pPr eaLnBrk="1" hangingPunct="1"/>
            <a:r>
              <a:rPr lang="ru-RU" sz="2000" b="1" dirty="0" smtClean="0"/>
              <a:t>форум для экспертов</a:t>
            </a:r>
            <a:r>
              <a:rPr lang="ru-RU" sz="2000" dirty="0" smtClean="0"/>
              <a:t> в период проведения ГИА</a:t>
            </a:r>
          </a:p>
          <a:p>
            <a:pPr eaLnBrk="1" hangingPunct="1">
              <a:buFontTx/>
              <a:buNone/>
            </a:pPr>
            <a:r>
              <a:rPr lang="ru-RU" sz="2000" dirty="0" smtClean="0"/>
              <a:t> и др.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333375"/>
            <a:ext cx="7559675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/>
            </a:r>
            <a:br>
              <a:rPr lang="ru-RU" altLang="ru-RU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ru-RU" altLang="ru-RU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Деятельность ФИПИ в  открытом  и  закрытом информационном пространстве: работа с профессиональным сообществом </a:t>
            </a:r>
            <a:r>
              <a:rPr lang="ru-RU" altLang="ru-RU" sz="2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/>
            </a:r>
            <a:br>
              <a:rPr lang="ru-RU" altLang="ru-RU" sz="2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endParaRPr lang="ru-RU" altLang="ru-RU" sz="29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46114" name="Содержимое 2"/>
          <p:cNvSpPr>
            <a:spLocks noGrp="1"/>
          </p:cNvSpPr>
          <p:nvPr>
            <p:ph idx="1"/>
          </p:nvPr>
        </p:nvSpPr>
        <p:spPr>
          <a:xfrm>
            <a:off x="323850" y="1557338"/>
            <a:ext cx="8434388" cy="4784725"/>
          </a:xfrm>
        </p:spPr>
        <p:txBody>
          <a:bodyPr/>
          <a:lstStyle/>
          <a:p>
            <a:pPr eaLnBrk="1" hangingPunct="1"/>
            <a:endParaRPr lang="ru-RU" sz="2400" smtClean="0"/>
          </a:p>
          <a:p>
            <a:pPr eaLnBrk="1" hangingPunct="1"/>
            <a:endParaRPr lang="ru-RU" sz="2400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346115" name="Содержимое 2"/>
          <p:cNvSpPr txBox="1">
            <a:spLocks/>
          </p:cNvSpPr>
          <p:nvPr/>
        </p:nvSpPr>
        <p:spPr bwMode="auto">
          <a:xfrm>
            <a:off x="0" y="1412875"/>
            <a:ext cx="8910638" cy="508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i="1"/>
              <a:t>Развитие системы повышения квалификации экспертов</a:t>
            </a:r>
            <a:endParaRPr lang="ru-RU" sz="180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1800">
                <a:solidFill>
                  <a:schemeClr val="tx1"/>
                </a:solidFill>
              </a:rPr>
              <a:t>организация научно-практических семинаров и конференций по проблемам педагогических измерений</a:t>
            </a:r>
          </a:p>
          <a:p>
            <a:pPr marL="342900" indent="-342900">
              <a:spcBef>
                <a:spcPct val="20000"/>
              </a:spcBef>
            </a:pPr>
            <a:r>
              <a:rPr lang="ru-RU" sz="1800"/>
              <a:t>54 семинара ФГБНУ «ФИПИ» по теме «Совершенствование подходов </a:t>
            </a:r>
            <a:br>
              <a:rPr lang="ru-RU" sz="1800"/>
            </a:br>
            <a:r>
              <a:rPr lang="ru-RU" sz="1800"/>
              <a:t>к оцениванию развернутых ответов экзаменационных работ участников единого государственного экзамена экспертами предметных комиссий субъектов Российской Федерации».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1800">
                <a:solidFill>
                  <a:schemeClr val="tx1"/>
                </a:solidFill>
              </a:rPr>
              <a:t>проведение курсов повышения квалификации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1800">
                <a:solidFill>
                  <a:schemeClr val="tx1"/>
                </a:solidFill>
              </a:rPr>
              <a:t>проведение вебинаров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1800">
                <a:solidFill>
                  <a:schemeClr val="tx1"/>
                </a:solidFill>
              </a:rPr>
              <a:t>подготовка зачетов для системы дистанционной подготовки экспертов ЕГЭ с использованием компьютерных технологий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1800">
                <a:solidFill>
                  <a:schemeClr val="tx1"/>
                </a:solidFill>
              </a:rPr>
              <a:t>разработка методических рекомендаций по формированию и организации работы ПК субъектов РФ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1800">
                <a:solidFill>
                  <a:schemeClr val="tx1"/>
                </a:solidFill>
              </a:rPr>
              <a:t>консультационно-методическая поддержка работы предметных комиссий субъектов РФ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333375"/>
            <a:ext cx="7559675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/>
            </a:r>
            <a:b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Деятельность ФИПИ в  открытом информационном пространстве: работа с общественностью</a:t>
            </a:r>
            <a:r>
              <a:rPr lang="ru-RU" altLang="ru-RU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/>
            </a:r>
            <a:br>
              <a:rPr lang="ru-RU" altLang="ru-RU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</a:br>
            <a:endParaRPr lang="ru-RU" altLang="ru-RU" sz="29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347138" name="Содержимое 2"/>
          <p:cNvSpPr>
            <a:spLocks noGrp="1"/>
          </p:cNvSpPr>
          <p:nvPr>
            <p:ph idx="1"/>
          </p:nvPr>
        </p:nvSpPr>
        <p:spPr>
          <a:xfrm>
            <a:off x="323850" y="1557338"/>
            <a:ext cx="8434388" cy="4784725"/>
          </a:xfrm>
        </p:spPr>
        <p:txBody>
          <a:bodyPr/>
          <a:lstStyle/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Совет </a:t>
            </a:r>
            <a:r>
              <a:rPr lang="ru-RU" sz="2400" dirty="0" smtClean="0"/>
              <a:t>Федерации</a:t>
            </a:r>
            <a:endParaRPr lang="ru-RU" sz="2400" dirty="0" smtClean="0"/>
          </a:p>
          <a:p>
            <a:pPr eaLnBrk="1" hangingPunct="1"/>
            <a:r>
              <a:rPr lang="ru-RU" sz="2400" dirty="0" smtClean="0"/>
              <a:t>Государственная Дума РФ</a:t>
            </a:r>
          </a:p>
          <a:p>
            <a:pPr eaLnBrk="1" hangingPunct="1"/>
            <a:r>
              <a:rPr lang="ru-RU" sz="2400" dirty="0" smtClean="0"/>
              <a:t>Общественная палата РФ</a:t>
            </a:r>
          </a:p>
          <a:p>
            <a:pPr eaLnBrk="1" hangingPunct="1"/>
            <a:r>
              <a:rPr lang="ru-RU" sz="2400" dirty="0" smtClean="0"/>
              <a:t>Проведение вебинаров</a:t>
            </a:r>
          </a:p>
          <a:p>
            <a:pPr eaLnBrk="1" hangingPunct="1"/>
            <a:r>
              <a:rPr lang="ru-RU" sz="2400" dirty="0" smtClean="0"/>
              <a:t>Работа со СМИ</a:t>
            </a:r>
          </a:p>
          <a:p>
            <a:pPr eaLnBrk="1" hangingPunct="1"/>
            <a:r>
              <a:rPr lang="ru-RU" sz="2400" dirty="0" smtClean="0"/>
              <a:t>Публикация на сайте </a:t>
            </a:r>
            <a:r>
              <a:rPr lang="ru-RU" sz="2400" dirty="0" smtClean="0"/>
              <a:t>журнала «Педагогические измерения» </a:t>
            </a:r>
          </a:p>
          <a:p>
            <a:pPr eaLnBrk="1" hangingPunct="1"/>
            <a:r>
              <a:rPr lang="ru-RU" sz="2400" dirty="0" smtClean="0"/>
              <a:t>Работа «горячей линии»</a:t>
            </a:r>
          </a:p>
          <a:p>
            <a:pPr eaLnBrk="1" hangingPunct="1"/>
            <a:r>
              <a:rPr lang="ru-RU" sz="2400" dirty="0" smtClean="0"/>
              <a:t>Ответы на письма граждан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presentation_rus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_rus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_rus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_ФИПИ">
  <a:themeElements>
    <a:clrScheme name="presentation_rus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_rus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_rus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_rus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_rus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esentation_rus_2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presentation_rus_2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8248</TotalTime>
  <Words>424</Words>
  <Application>Microsoft Office PowerPoint</Application>
  <PresentationFormat>Экран (4:3)</PresentationFormat>
  <Paragraphs>85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Тема1</vt:lpstr>
      <vt:lpstr>Тема_ФИПИ</vt:lpstr>
      <vt:lpstr>Точечный рисунок</vt:lpstr>
      <vt:lpstr>Слайд 1</vt:lpstr>
      <vt:lpstr>Что выносится на обсуждение  в публичную плоскость</vt:lpstr>
      <vt:lpstr> Механизмы привлечения к  обсуждению общественных организаций </vt:lpstr>
      <vt:lpstr> Деятельность ФИПИ  в открытом информационном пространстве:  работа с профессиональным сообществом (НМС)</vt:lpstr>
      <vt:lpstr>Организация ФИПИ независимой общественно-профессиональной оценки экзаменационных моделей ГИА - механизм их совершенствования</vt:lpstr>
      <vt:lpstr>Организация ФИПИ независимой общественно-профессиональной оценки экзаменационных моделей ГИА - механизм их совершенствования</vt:lpstr>
      <vt:lpstr> Деятельность ФИПИ в  открытом информационном пространстве: работа сайта ФИПИ  </vt:lpstr>
      <vt:lpstr> Деятельность ФИПИ в  открытом  и  закрытом информационном пространстве: работа с профессиональным сообществом  </vt:lpstr>
      <vt:lpstr> Деятельность ФИПИ в  открытом информационном пространстве: работа с общественностью </vt:lpstr>
      <vt:lpstr> Деятельность ФИПИ в  открытом информационном пространстве: работа с общественностью </vt:lpstr>
      <vt:lpstr>Слайд 11</vt:lpstr>
    </vt:vector>
  </TitlesOfParts>
  <Company>FIPI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Зинина Елена Андреевна</cp:lastModifiedBy>
  <cp:revision>766</cp:revision>
  <cp:lastPrinted>2014-09-25T10:46:37Z</cp:lastPrinted>
  <dcterms:created xsi:type="dcterms:W3CDTF">2005-03-25T14:40:30Z</dcterms:created>
  <dcterms:modified xsi:type="dcterms:W3CDTF">2017-08-21T11:14:34Z</dcterms:modified>
</cp:coreProperties>
</file>