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sldIdLst>
    <p:sldId id="499" r:id="rId2"/>
    <p:sldId id="506" r:id="rId3"/>
    <p:sldId id="498" r:id="rId4"/>
    <p:sldId id="512" r:id="rId5"/>
    <p:sldId id="522" r:id="rId6"/>
    <p:sldId id="523" r:id="rId7"/>
    <p:sldId id="526" r:id="rId8"/>
    <p:sldId id="531" r:id="rId9"/>
    <p:sldId id="514" r:id="rId10"/>
    <p:sldId id="540" r:id="rId11"/>
    <p:sldId id="530" r:id="rId12"/>
    <p:sldId id="524" r:id="rId13"/>
    <p:sldId id="533" r:id="rId14"/>
    <p:sldId id="543" r:id="rId15"/>
    <p:sldId id="525" r:id="rId16"/>
    <p:sldId id="538" r:id="rId17"/>
    <p:sldId id="536" r:id="rId18"/>
    <p:sldId id="539" r:id="rId19"/>
    <p:sldId id="537" r:id="rId20"/>
    <p:sldId id="481" r:id="rId21"/>
    <p:sldId id="451" r:id="rId22"/>
    <p:sldId id="542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68">
          <p15:clr>
            <a:srgbClr val="A4A3A4"/>
          </p15:clr>
        </p15:guide>
        <p15:guide id="2" orient="horz" pos="3295">
          <p15:clr>
            <a:srgbClr val="A4A3A4"/>
          </p15:clr>
        </p15:guide>
        <p15:guide id="3" orient="horz" pos="2856">
          <p15:clr>
            <a:srgbClr val="A4A3A4"/>
          </p15:clr>
        </p15:guide>
        <p15:guide id="4" pos="475">
          <p15:clr>
            <a:srgbClr val="A4A3A4"/>
          </p15:clr>
        </p15:guide>
        <p15:guide id="5" pos="52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55D7E"/>
    <a:srgbClr val="E95E40"/>
    <a:srgbClr val="558BB8"/>
    <a:srgbClr val="D53819"/>
    <a:srgbClr val="FF9933"/>
    <a:srgbClr val="2F588A"/>
    <a:srgbClr val="006600"/>
    <a:srgbClr val="009900"/>
    <a:srgbClr val="5C7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068" autoAdjust="0"/>
  </p:normalViewPr>
  <p:slideViewPr>
    <p:cSldViewPr snapToGrid="0">
      <p:cViewPr varScale="1">
        <p:scale>
          <a:sx n="68" d="100"/>
          <a:sy n="68" d="100"/>
        </p:scale>
        <p:origin x="540" y="60"/>
      </p:cViewPr>
      <p:guideLst>
        <p:guide orient="horz" pos="1068"/>
        <p:guide orient="horz" pos="3295"/>
        <p:guide orient="horz" pos="2856"/>
        <p:guide pos="475"/>
        <p:guide pos="52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1:46.6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990 9566 0,'41'123'31,"0"-40"-16,0-83-15,-41 41 16,42-41 125,40 0-110,-41 0-15,83 0-16,-42 0 15,42 0-15,-83 0 16,42 0-1,-42 0 32,0 0-47,42 41 16,-1-41-16,124 42 16,-82-42-16,-41 0 15,-1 0-15,42 0 16,-83 0-16,0 0 78,0 0-62,1 0-16,40 0 31,-41 0-31,42 41 15,-1 0 1,42-41-16,-42 82 16,-40-82-16,-1 0 15,41 0-15,1 0 16,-42 0-16,42 0 16,-1 0-16,-41 42 15,124-1-15,124 0 16,-165-41-1,40 41-15,-81-41 0,41 0 16,-1 0-16,-40 0 16,41 0-16,-83 0 15,41 0-15,-41 42 16,1-42-16,-1 0 125,41 0-109,1 0-1,-42 0 16,42 0-31,81 0 16,1 0-16,0 0 16,-82 0-16,-42 0 15,-82-83 220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7:25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21606 4535 0,'0'0'0,"83"0"16,-42 0-1,-41-41-15,83 41 16,-1 0-16,-41-41 16,1 41-16,123-42 15,-42 42 1,1 0-1,0 0-15,-42 0 16,1 0-16,-1 0 16,-41 0-16,42 0 0,-42 0 15,0 0 1,83 0 15,-42 42-31,1 40 16,41-82-16,82 83 15,-41-1-15,41 42 16,-82-42-16,-1 1 16,42 40-16,-41-40 15,0 82 1,40-41-16,-40 40 0,0-81 0,-42-1 31,1 42-31,41-41 16,-83-1-16,0-82 15,-41 41-15,0 0 16,0 1 0,0-1-1,82 0 1,-82 0-16,0 1 0,42 81 16,-42-40-16,82 41 15,-82-1-15,0 42 16,0 0-16,0 0 0,0 82 15,0-40-15,0-42 32,0-1-32,0-81 15,0 41-15,0-1 16,0-81-16,-41-42 16,41 41-16,-41 0 15,-1-41-15,-40 83 16,41-42-16,-42 0 15,42 41-15,-41 1 16,-1-83-16,1 41 16,-1 0-16,1-41 15,-83 0-15,82 0 16,1 0-16,-42 0 16,-41 42-16,0-1 0,-206 0 15,83 0-15,-42-41 16,0 0-1,0 0-15,-41-41 16,82 0-16,42 0 16,41-1-1,82 42-15,83 0 0,-1 0 16,-40 0-16,0 0 16,40 0-16,1 0 15,-83-41-15,42-41 31,41 40-31,41 1 0,-42-41 16,1 82 0,41-83-16,-41 42 0,0 0 15,-1-42-15,1 1 16,-82-83-16,40-82 16,1 82-1,40-124-15,42 124 0,0 0 16,83 0-16,41-82 0,-42 82 15,-41 0-15,-41 41 16,83 0-16,-83 42 16,0-83-16,0 124 15,0 0-15,41-1 32,0 42-17,0 0-15,83-82 31,-83 82-31,-41-41 16,42-42-16,-1 1 16,0 82-1,0-41 17,42-1-32,-42 42 15,0 0 1,0-41 15,42 0-15,-1 0-1,-40-1-15,40 1 16,-41 0-16,1 0 16,-1 41-16,0-83 15,0 83 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7:41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8989 4576 0,'0'-41'172,"41"41"-172,0 0 16,42-82-16,-1 82 15,1-124-15,-83 41 16,82 42-16,-82 0 16,83 0-16,-83 0 0,41-1 15,83 1 1,-42-41 0,-41-1-16,42 1 15,-1 40-15,1-81 31,41 40-15,-83 83-16,0-41 16,0 0-16,83-42 15,-83 83-15,83-41 16,-83 41-16,83-82 16,-83 82-16,83-42 15,-1-40-15,-40 82 16,41-41-16,41 41 15,-1 0-15,43 0 16,40 0-16,-82 0 16,0 0-16,0 0 15,82-83-15,-123 83 0,41-82 16,-41 82-16,-1 0 16,42 0-1,-124 0-15,166 0 0,-1 0 16,82 0-1,-81 0-15,40 0 16,-41 0-16,42 0 16,-42 0-1,-41 0-15,0 0 0,-83 0 0,124 41 16,-82-41-16,82 82 31,-41-40-31,-165-1 0,124-41 31,-83 41-31,0-41 0,42 83 0,40 40 16,-40-40-16,-1-1 16,42 42-1,-42-83 1,-40 42-16,-1-83 16,-41 41 30,82 41-30,-82-40-16,0-1 16,0 0-1,0 83 1,0-83-16,0 83 16,0-42-16,0 83 15,0-82-15,0 40 16,0 1-16,0 0 15,0-42-15,0 1 16,0-1 0,0-41-16,0 1 0,0-1 15,-41 0 1,41 42-16,0-42 0,0 0 16,0 0-1,-41 42 1,-42-1-1,1 1-15,-42-1 16,42 42 0,-1-83-16,42 0 15,-41 42-15,-1-1 16,42-41 0,-83 83-1,42-41 1,-1-1-16,1-41 15,41-41-15,-42 83 16,1-83-16,-1 41 16,42-41-16,-41 41 15,-1-41-15,-41 41 16,1 42-16,-84-1 16,84-40-16,40-42 15,1 82-15,-1-82 16,42 0-16,0 0 15,0 41 1,-42 1 0,1-42-16,-83 0 15,0 0-15,41 0 0,-123 0 16,41 0-16,-42 0 16,83 0-1,83 0-15,41 0 0,-42 0 0,1 0 31,-83 0-15,82 0 0,-40 0-16,-42 0 15,0 0-15,-124 0 16,83 0-16,0-42 16,-83-81-16,124 40 15,-41 1-15,123 82 16,-40-42-16,40-40 15,1 82-15,41-41 16,-1 41 0,-123-41-1,83-1-15,41-40 16,-42 82 0,1-41-16,82-1 0,-83 42 15,42-41 1,-41 41-16,40-82 0,-40 40 15,-42-40-15,1 41 16,40-42-16,42 42 16,0 0-1,41-42-15,0 42 32,0 0-32,0 0 0,41-83 15,-41 0 1,41 42-16,-41-1 15,41 83-15,42-82 32,-42 82-17,83-41-15,-83-1 16,83-81 15,-124 40-31,41-82 16,41 42-16,-40 40 15,-1 42-15,0 41 16,0-41-16,-41-42 141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7:51.3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8989 14885 0,'82'0'0,"-40"0"0,-1 0 16,41 0 78,-40 0-94,40-83 15,1 42 1,-1-83-16,42 42 15,-42-124-15,1 123 16,-42-40 0,41 40-16,-40 1 15,81 82-15,-40-42 32,-42 42-32,41-41 31,1 0-16,123 41-15,83 0 16,41 0-16,-83 0 16,165 0-16,-41 124 15,-164-124-15,40 41 16,-41 0-16,0 0 16,-123 1-16,82-42 15,-42 0-15,42 0 16,-41 0-16,0 0 15,-42 0-15,1 0 16,-1 0-16,83 41 16,83-41-1,40 82-15,1-40 0,82 40 16,82 0-16,-40 1 16,-125-42-1,-123 0-15,-41 1 16,-83-42-16,83 41 15,0-41-15,-1 41 16,125 0-16,82 83 16,-42-41-16,-123-1 15,124 42-15,-207-42 16,83 42-16,-123-83 16,122 83-16,-40-42 15,0 83-15,0-82 16,-42-1-16,42 124 15,-83-82-15,0-42 16,42 1-16,-42 41 16,-41-42-16,0-41 15,41 1-15,-41-1 16,0 41-16,41-41 16,-41 1-1,0-1 1,-82 41-16,-1 1 15,1 41-15,-83-1 16,-41 83-16,-83-41 0,42 42 0,41-1 16,-83 0-16,83-124 31,123 42-31,-123-83 0,124 1 0,-83 40 31,-41 0-31,41 1 16,-83-42-16,1 42 15,0 40-15,82-81 16,0-42-16,41 82 16,0-82-16,1 0 15,40 0-15,1 0 16,-83 0-16,0 0 0,-124 0 0,42 0 16,-1 0-16,-82 0 31,42 0-31,123 0 0,0 0 0,0-41 15,0-42 1,41 42-16,42 0 16,-248-83-1,165 42-15,-41 40 16,41-40-16,82 82 16,-40-82-16,-1 40 31,42-40-31,-1 82 15,1-124-15,-42 83 16,0-83 0,42 42-16,-1-1 15,42 42-15,-41-41 16,40 40-16,-123-40 16,-82-83-16,82 41 15,-41 42-15,82-1 16,-41-82-16,124 124 15,-41-41-15,40 40 16,42-40-16,-41 41 16,41-83-16,-82 42 15,-1 40-15,1-81 16,41 123-16,-1-83 16,1 83-16,0-124 15,41 83-15,-83-82 16,83 40-16,0-82 15,0 0 1,0 0-16,0-123 16,0 81-16,-82-81 15,41 164-15,41 42 16,0 40-16,0 1 0,0 0 0,0 0 31,41-1-31,41 1 16,1 0-16,-42 0 15,0 0-15,1-1 16,81-40-16,-40 82 16,-1-83-16,42 42 15,-42 41-15,83-41 16,0 0-16,0-1 16,83 1-16,-42 41 15,82 0-15,-40 0 16,-42 0-16,-41 0 15,0 0-15,0 0 16,-42 0-16,-246 0 172,-1 0-156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8:29.7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948 7999 0,'83'0'125,"-1"0"-125,-40 0 15,40 0-15,-41 0 16,83-83 0,-83 83-16,0-41 31,1 41-31,-1 0 15,0-41 1,0 41-16,124-83 16,-82 83-16,40-41 15,1 0-15,-41 41 16,40 0-16,-40 0 16,82 0-16,-42 0 15,1 0-15,41 0 16,-41 0-16,41 0 15,-83 0-15,83 0 16,-41 0-16,-42 0 16,42 0-1,-42 0-15,1 0 0,82 0 16,82 0 0,-41 0-16,-41 0 15,0 0-15,-41 0 16,-42 0-16,42 0 15,-41 0-15,-1 0 16,42 0-16,-42 0 16,1 0-16,82 0 15,0 0 1,123 0-16,-82 0 0,83 0 0,0 0 16,-124 0-16,0 0 15,-42 0-15,-82 0 16,83 0-16,0 0 31,-83 0-15,42 0-16,-42 0 15,41 0-15,1 41 16,40-41-16,1 83 16,-83-83-16,124 41 15,-41 0-15,41 42 16,0 40-16,41 1 15,0-42-15,-82 1 16,-42-1-16,-40-40 16,-42-1-1,41-41-15,-41 41 16,0 42-16,0 40 16,0 42-16,0-41 0,0 82 15,0-41-15,0 82 31,0 42-31,0-124 16,0-41-16,0-42 16,0 42-16,0-42 0,-83-82 0,42 0 15,0 83-15,-83-42 32,83 124-32,0 0 15,-42 0-15,1-42 16,41 84-16,-83-125 15,124 1-15,-83-1 16,1-41-16,82 1 16,-41-1-16,-83 41 15,83-41-15,-42 42 16,1 41-16,41-1 0,-1 1 0,-40 0 31,41-42-31,-1 1 16,1-42-16,0 0 15,0-41 1,-42 41-16,1 42 16,41-42-16,-83 0 15,41 42-15,1-42 16,-1 41-16,-40-82 16,40 42-1,1-42-15,-42 0 16,-41 0-16,0 0 15,0 0-15,0 0 16,-82 0-16,123 0 16,-41 41-16,0-41 0,83 0 15,-42 0-15,42 0 16,-42 0-16,83 0 16,-83 0-16,42 0 15,40 0 1,1 0-1,-41 0 1,-42-41 0,0-42-16,-123 1 0,82 41 15,-124-83 1,83 83-16,41-42 16,0 42-16,83 0 15,-42-1-15,83-40 16,-42 41-16,1-42 15,0-40 1,-42 40-16,0-82 16,0 83-16,1-1 15,40 1-15,1 41 0,-42-1 16,42 1-16,82 0 16,-83-83-16,83 42 15,-82-42-15,82 0 16,-124-41-1,83-41-15,0 82 16,-42 42-16,83 41 16,0-42-1,0 1 1,0 41-16,0-42 16,0 42-16,41-83 15,-41 0-15,0 83 0,0 0 16,0 0 15,0 0-15,0-1-16,0-40 15,0-1-15,0-40 16,0 40-16,0 42 31,0-42 16,0 1-31,124 41-16,0-42 15,-42 42-15,1-41 16,82-1-16,-83 83 16,-41 0 15,42 0 16,82-82-32,41-1-15,-41-40 16,-83 123-16,83-83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8:41.9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10515 7793 0,'0'-42'109,"0"1"-62,41 41-31,-41-41-16,41 0 16,42-1-16,-1 1 15,-82 0-15,82 41 16,1-41-16,-42 41 0,0-42 15,1 42-15,-1-41 16,41 0 0,-40 41-16,-1 0 0,41-41 15,1 41 1,-42 0-16,0 0 0,42 0 16,-42 0-1,41 0-15,-40 0 16,81 0-16,42 0 15,41 0-15,124 0 16,-41 0-16,41 0 16,0 0-1,-207 0-15,-81 0 16,-1 41-16,0-41 31,0 0-31,83 0 16,41 0-16,0 0 15,0 0 1,-41 0-16,-83 0 16,124 41 31,-42 0-32,42 42-15,-41-1 16,-42-82-16,1 42 15,-42-1 1,0-41-16,42 124 0,41-83 0,82 83 31,41-1-31,83 1 16,-124 0-16,-41-42 16,0 1-16,-82-1 15,-42 1 63,-41-42-78,0 41 16,41 1-16,-41-42 16,0 41-16,0-40 15,0-1-15,0 41 16,0 1-16,0-1 15,0 83-15,0-82 16,0-1-16,0 42 0,0-42 16,0 1-16,-41-1 15,0 1 1,41-42-16,0 0 16,-83 83-16,42-83 15,41 42 1,-83-1-16,83 0 0,-41 42 15,41-83-15,-82 83 0,40-41 16,42-1-16,-82 42 16,82-83-16,-82 83 15,-1-42-15,1 83 32,-42-41-32,41-42 15,1 1 1,-1-1-16,1 1 15,41-42-15,0 41 16,-1-40-16,-40 40 0,41-41 16,-1 1-16,1-1 15,-41 0 1,-1 0-16,83 0 0,-41 1 0,0-42 31,-42 41-31,1 0 16,-1-41-1,-82 41-15,124-41 0,-124 0 16,42 83-16,-42-83 16,-42 41-1,-122-41-15,40 0 0,83 0 32,41 0-32,0 0 15,0 0-15,41 0 16,1 0-16,40 0 15,-41 0-15,-41 0 16,42 0-16,40 0 16,-40 0-16,81 0 15,-40 0 17,-1-82-32,1-1 15,-248-123 1,0 0-16,-82 41 15,82 41-15,-41-82 16,123 124-16,125 40 16,40-40-16,1 82 15,41-83-15,-1 1 0,1-42 16,0 42-16,-124-124 16,82-1-1,-81 42-15,-43-41 16,42 41-16,1 42 15,164 81 1,-124-40-16,124 41 0,-83 0 16,42-83-1,-41-41-15,-1 0 16,1-41-16,40 41 31,42 124-31,0-1 16,-41 1-16,41 0 15,0 0-15,0-1 16,41 1 15,1 0-31,40 41 16,1-41-16,40-42 16,1 42-16,0-41 15,-1 40-15,42-81 16,-165 81-16,165-123 15,0 124-15,0-41 0,0 41 16,0-42-16,41 42 16,-41 0-1,-124 41-15,42 0 16,-42 0-16,0 0 16,42 0 15,41 0-31,164 0 15,-40 0-15,123 0 16,-83 0-16,-123 0 16,-82 0-16,40-83 15,-81 83-15,40-41 16,-41 0 0,1 41-16,40-42 15,-41 42-15,0 0 16,42-82-16,-42 82 15,-123-41 220,40 41-188,1 0-32,-41 0 1,41 0 15,-42 0 63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9:38.6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9071 4082 0,'42'0'47,"-1"0"-32,0-83 1,0 83-16,1 0 47,40 0-16,1 0-31,-1 0 16,83 0-16,-41 0 15,41 0-15,0 0 16,-42 0-16,1 0 15,-83 0-15,42 0 0,-1 0 16,1 0-16,-42 0 16,0 0-1,0 0 17,83-41-17,-42 41-15,1 0 16,-42 0-16,42 0 15,-1 0 1,1 0-16,40 0 0,-40 0 16,-1 0-16,1 0 15,-42 0 1,83 0 46,-42 0-62,0 0 16,83 0-16,0 0 16,-41 0-16,82 0 15,-123 0-15,-42 0 16,41 82-16,-40-82 16,40 42 109,-41-42-125,1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42:08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6350 11669 0,'0'-42'78,"41"42"-31,124 0-47,-82 0 16,-1 0-16,1 0 0,-42 0 31,0 0-15,42 0 31,-1 0-32,0 0-15,1 0 0,-1 0 16,-40 0-1,40 0-15,42 0 16,-1-41 0,166 41-16,-206 0 15,123 0-15,41 0 16,-41 0-16,-82 0 16,-42 0-16,-40 0 0,-1 0 15,0 0 48,0 0-63,42 0 15,-1 0-15,125 0 16,-43 41-16,1 1 16,-41-1-1,0 41-15,-42-82 16,-40 0 31,40 0-32,-41 0-15,83 0 16,0 0-16,-1 42 16,1-42-16,-42 0 15,-40 0-15,-1 0 16,0 0-16,0 0 15,83 0-15,41 0 16,-41 0-16,82 41 16,41-41-16,1 0 15,40 0-15,-81 0 16,-84 0-16,-40 0 16,-42 0-16,0 0 0,83 0 15,41 0 1,165 82-16,-83-41 15,124 42-15,-82-42 16,-83 0-16,-82 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42:33.6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7175 14596 0,'-42'0'156,"84"-41"-94,-1 41-46,0 0 0,0 0-16,1 0 31,-1 0-16,0 0 1,42 0 0,40 0-16,83 0 15,-41 0-15,165 41 16,-41 0 0,-124-41-16,123 42 0,-164-42 15,-41 0-15,-42 0 16,41 0 31,-40 0-47,81 0 15,-40 0-15,-1 0 16,-41 0 0,1 0-16,-1 0 31,0 0-31,42 0 15,82 0-15,-42 0 16,1 0 0,82 0-16,-165 0 15,1 0-15,-1 0 16,0 0-16,0 0 31,42 0-15,-42 0-16,83 0 15,-42 0-15,1 0 16,-42 0 0,83 0-16,-83 0 62,0 0-46,0 0-1,0 0 142,-41 41 249,-41 0-390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1:50.7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5031 12699 0,'82'0'125,"0"0"-125,83 0 16,0 42 0,41 40-16,83 1 15,-124 40-15,41-81 16,-41-1-16,-124 0 16,1 0-16,-1-41 15,0 0 1,0 0-16,1 0 15,40 0-15,1 0 16,-1 0-16,83 41 16,-124-41-16,165 42 15,-41-1-15,0 0 16,124 0-16,-83-41 16,165 0-16,-206 0 15,82 0-15,-82 0 16,83 0-16,-83 0 15,-42 42-15,-40-42 16,41 0-16,-1 41 16,-81-41-16,40 0 31,-41 0-31,0 0 31,42 41-31,-42-41 16,42 0-1,-1 0 1,1 0 0,-42 0-1,82 0-15,-40 0 16,41 0 0,-83 0-16,0 0 15,42 0 1,-42 0-16,41 0 15,42 0-15,82 0 16,42 0-16,-1 0 16,-82 0-16,-41 0 15,-83 0-15,83 0 63,-83 0-48,41 0 1,-41 0-16,1 0 16,40-41 31,-41 41-47,1 0 15,-1 0-15,0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1:54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3505 14060 0,'82'0'16,"-40"0"-16,40 0 16,-41 0 15,1 0-15,-1 0 15,0 0-31,0 0 0,83 0 0,82 0 31,-41 41-31,41-41 16,42 0-16,-42 0 15,41 0-15,-82 42 16,-41-42-16,82 41 0,0 0 16,-82 0-16,0 1 15,-1-42 1,42 0-16,0 0 0,124 0 15,-42 0 1,83 0-16,-83 0 0,1 0 16,-42 0-16,-82 0 15,41 0-15,-83 0 16,42 0 0,-1 0-16,1 41 15,0 0-15,82 0 16,-82-41-16,-1 0 15,1 0-15,0 0 16,0 0 0,-42 0-16,-41 0 0,42 0 0,-1 0 31,1 41-31,40-41 16,-81 0-16,40 0 15,1 0-15,81 0 16,-81 0-16,41 0 15,41 0-15,-124 0 0,0 0 16,0 0-16,83 0 16,41 0-1,0 0-15,0 0 16,247 0-16,-123 0 16,-42 0-16,-41 0 15,-82 0-15,-41 0 16,-42 0-16,41 0 0,-41 0 47,1 0-47,-1 0 15,41 0-15,-40 0 16,164 0-16,-124 0 16,42 0-16,0 0 15,-42-41 1,-41 41-16,42 0 31,41 0-15,-1 0-16,83 0 15,42 0-15,-83 0 16,-83 0-16,-41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4:35.9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14679 2267 0,'41'-41'94,"1"41"-79,-1-41 17,0 41-32,0 0 31,1 0-31,40 0 16,-41 0-1,1 0 16,-1 0-31,0 0 16,41 0-16,1 0 16,-1 0-16,1 0 15,-42 0-15,42 0 16,-42 0 0,41 0 15,83 41-16,-82-41-15,40 83 16,1-42-16,-41-41 31,-1 0-31,-41 0 16,1 0-16,-1 0 31,0 0 0,41 41-15,-40-41-16,81 41 16,-40-41-16,-42 0 15,0 0-15,1 0 16,-1 0 0,0 0-16,41 41 15,-40-41 1,-1 0-1,0 0-15,42 0 16,-42 0 0,0 0-16,0 0 15,1 0-15,-1 0 16,41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5:03.2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3546 12370 0,'0'-42'140,"41"42"-140,1 0 0,-1 0 47,0 0-15,0 0-17,42 0-15,-42 0 16,0 0 124,42 0-124,40 42-16,-40-42 16,41 0-1,-124 41-15,41-41 16,41 0-16,-82 41 31,41-41-31,1 0 16,-1 0-1,0 41 1,42 0 0,-1-41-1,-41 0-15,248 42 16,0-42-16,40 0 16,-40 0-16,0 0 15,-166 0-15,-81 0 16,-125 0 421,1-42-421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5:19.8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2721 5690 0,'-82'0'1594,"-42"82"-1594,83 1 0,-41-83 16,-1 0-16,42 0 46,41 41-46,-83 41 16,42-40-16,-41 40 16,-1 0-16,1 1 0,-1-1 15,42-40-15,0-1 16,41 0 31,-83 42-32,83-42-15,-41 41 16,41-40-16,0-1 16,-41 41-16,-42 42 31,42-83-15,41 124-16,-82 0 15,-1-41-15,83-42 16,0 1-16,0-1 15,-41 42 32,41-42-31,0 1-16,0-1 16,0 42-1,0-42-15,41 1 16,-41-42 31,0 42-32,41-1-15,-41-41 16,0 1-16,0-1 16,83 0-1,-83 41 1,0-40-1,0 40 1,-41 83-16,-1-41 16,1 41-16,41-42 0,0 42 15,0-123-15,0 40 16,0-41-16,0 42 16,0-1-16,0 1 15,-41-1-15,0 1 16,41 40-1,0-40-15,0-42 16,0 83-16,0-83 16,0 41-1,0-40-15,0-1 16,0 0-16,0 42 16,0-1-1,0 1-15,0-1 16,0 0-1,0 1-15,0-1 0,41-40 0,-41-1 63,41 41-47,-41 1-1,41-1-15,-41-40 16,83-1-16,-83 0 15,0 0-15,41 0 16,-41 1 0,0-1-16,41 41 15,42-40 1,-83 40-16,82 1 16,-82-42-16,83 41 15,-83 1 1,0-42-16,82 41 15,-40 42-15,81 0 16,-123-83 0,41 0-16,42 42 0,-42-42 0,0 0 31,1 0-31,-42 1 16,41-1-16,0 0 15,0 42-15,-41-1 0,42 1 16,40-42-16,-82 41 15,0-41 1,41 1-16,-41-1 16,41 41-16,-41 1 15,83-1-15,-42 42 0,-41 0 16,83-83-16,-83 41 16,41 1-1,-41-42-15,0 0 16,0 1-16,82-1 15,-82 41-15,42-82 16,-42 83-16,41-1 16,-41-40-16,0-1 15,82 0 32,-82 0-31,0 0-16,42 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5:55.6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16164 7174 0,'0'0'0,"41"0"16,41 41-1,-40 1 1,-1-42 0,41 0-16,-40 41 0,-1-41 15,41 41 1,-41-41-1,-41 41 1,42-41 0,81 41-16,1-41 15,0 42-15,-1-42 16,-40 0-16,-42 0 31,42 0-31,-42 0 16,0 0-16,83 0 31,41 41-31,82 41 16,83-40-16,41 40 15,-123-41-15,-84-41 16,-81 0-16,-1 0 16,-40 0-16,-1 0 15,0 0 16,42 0-31,-1 0 16,-41 0 0,1 0-16,-1 0 15,41 42-15,42-42 16,41 0-16,-83 0 16,42 0-16,82 0 15,-41 0-15,-82 0 16,-42 0-16,41 0 15,-40 0 48,-1 0-47,41 0 62,1 0-78,-1 0 15,1 0-15,-42 0 16,41 0-16,-40 0 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6:41.5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9814 11339 0,'0'-42'15,"82"42"-15,-41 0 16,1-41-16,40 41 16,1-41-1,81 0 1,-164 0-16,42 41 15,40-42-15,-82 1 16,83 41 0,-1 0-16,-41 0 15,42-82-15,82-1 0,0 42 16,0-42-16,-83 83 16,42-82-16,-83 82 15,41-41-15,-40 41 16,-1 0-1,0 0-15,42 0 16,-42 0-16,83 0 16,-42 0-16,124 0 0,124 0 15,-83 0-15,-82 0 16,83 0 0,-42 0-16,-41 0 15,-41 0-15,-1 0 16,-40 41-1,-1-41-15,1 41 32,-42-41-32,0 41 15,42-41-15,-1 42 16,124 40-16,-123-41 16,40 42-16,1-42 15,-41 42-15,-42-42 16,0 0-1,0 0-15,1 42 0,-1 40 16,41 84-16,1-84 16,-42 1-1,-41 0-15,41-83 16,0 0 0,-41 0 15,0 42-16,0-1-15,-41 42 16,-41 82-16,-1-41 16,1 41-16,41-123 15,-83-42-15,124 0 16,-83 42 0,-40-1-16,81 1 0,-81 40 15,-42 1-15,82-42 16,-123 42-16,41 0 15,-41-83-15,82 42 16,-41-83-16,165 82 16,-123-82-16,82 83 15,-1-83 1,-81 41-16,-42 41 16,0 1-16,82-83 15,-82 0-15,-41 41 16,124-41-16,-83 0 15,41 0-15,-41 0 16,-41 0-16,-83 0 16,83 0-16,-83 0 15,125 0-15,-1 0 16,41 0-16,83 0 0,-1-41 16,-81-42-16,123 1 15,-83-42 1,1-41-16,-42 83 0,0-83 15,-82-41-15,83 123 16,40 1-16,1-42 16,40 124-1,1-83-15,0 1 16,41 41-16,-41 0 16,41-83-16,0 83 15,0-1 1,0-40-1,41 41 1,0 41-16,0-42 16,42-40-16,-1-1 15,42 1-15,82-124 16,-82 82-16,-42 42 0,83-42 16,-123 124-16,40-41 15,-41 41 1,83-83-1,-83 83-15,124-41 16,-41 0-16,123-83 0,83 83 16,82-42-16,42-82 15,-165 165 1,-1-41-16,-164 0 16,-124 0-16,41 41 31,-82 0 125,0 0-140,-1 0-16,1 41 15,0-41 1,0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9.68871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08-21T12:36:53.4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907 824 0,'41'0'188,"1"0"-188,-1 0 15,41 0 32,1 41-31,-1 1-16,42-1 16,0-41-16,-42 41 15,1 0-15,-42 0 16,83-41-16,-83 42 0,0-42 15,0 0-15,42 41 16,-1-41-16,42 41 16,-83 0-16,83 1 15,-42-42-15,1 0 32,-1 41-32,-41-41 15,124 41-15,-123-41 16,81 41-16,42 1 15,41-1-15,-82-41 16,41 0-16,-41 0 16,-83 0-16,0 0 15,0 0 48,1 0-48,-1 0-15,0 0 16,0 0-16,1 0 16,-1 0-1,0 0 1,42 0 0,-42 0-1,0 0-15,41 0 16,-40 0-16,-1 0 15,0 0 1,42 0-16,-42 0 16,41 0-1,1 0-15,-42 0 16,0 0 93,1 0-93,-125 0 109,42 0-109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19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1513" y="808038"/>
            <a:ext cx="5384800" cy="40401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6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ru-RU" dirty="0" smtClean="0"/>
              <a:t>Информационная пассивность: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ru-RU" dirty="0" smtClean="0"/>
              <a:t> 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ru-RU" dirty="0" smtClean="0"/>
              <a:t>У человека становится все меньше времени для того, чтобы углубиться в изучение какого-либо вопроса. 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ru-RU" dirty="0" smtClean="0"/>
              <a:t>Избыток имеющейся информации в совокупности с неумением работать с большими объемами информации является такой же преградой для становления профессиональной компетентности, как и отсутствие необходимых условий для ее поиска и обработки.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endParaRPr lang="ru-RU" dirty="0" smtClean="0"/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ru-RU" dirty="0" smtClean="0"/>
              <a:t>Информационная пассивность педагога характеризуется: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Char char="–"/>
            </a:pPr>
            <a:r>
              <a:rPr lang="ru-RU" dirty="0" smtClean="0"/>
              <a:t> несоответствием информационной картины мира педагога существующей реальности и требованиям информационного общества;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Char char="–"/>
            </a:pPr>
            <a:r>
              <a:rPr lang="ru-RU" dirty="0" smtClean="0"/>
              <a:t> прекращением своего профессионального самообразования и самовоспитания после накопления определенного количества информации и методической базы для преподавания своего предмета;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Char char="–"/>
            </a:pPr>
            <a:r>
              <a:rPr lang="ru-RU" dirty="0" smtClean="0"/>
              <a:t> нежеланием совершенствования навыков работы с информацией и повышения своей информационной компетентности (информационной культуры);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Char char="–"/>
            </a:pPr>
            <a:r>
              <a:rPr lang="ru-RU" dirty="0" smtClean="0"/>
              <a:t> неумением отобрать из огромной массы информации, в том числе при помощи компьютера, наиболее ценную и необходимую, обработать и систематизировать, 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r>
              <a:rPr lang="ru-RU" dirty="0" smtClean="0"/>
              <a:t>а также обеспечить хранение, которое гарантирует ее сохранность, легкость и экономичность использования.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http://гафнер.рф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Гафнер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В.В. Информационная пассивность учителя // Народное образование. – 2005.–  No2. – С. 235–239</a:t>
            </a:r>
          </a:p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50320" y="9428004"/>
            <a:ext cx="294576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  <a:buFont typeface="Calibri" pitchFamily="34" charset="0"/>
              <a:buNone/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50320" y="9428004"/>
            <a:ext cx="294576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defTabSz="45720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50320" y="9428004"/>
            <a:ext cx="294576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2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0" dirty="0" smtClean="0">
                <a:solidFill>
                  <a:srgbClr val="000000"/>
                </a:solidFill>
                <a:latin typeface="+mn-lt"/>
              </a:rPr>
              <a:t>Гипотеза Марка Твена</a:t>
            </a:r>
          </a:p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565CC-5929-4E3D-AEEB-4B1D35424C1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5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i="0" dirty="0" smtClean="0">
                <a:solidFill>
                  <a:srgbClr val="000000"/>
                </a:solidFill>
                <a:latin typeface="+mn-lt"/>
              </a:rPr>
              <a:t>Гипотеза Марка Твена</a:t>
            </a:r>
          </a:p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565CC-5929-4E3D-AEEB-4B1D35424C1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 userDrawn="1"/>
        </p:nvSpPr>
        <p:spPr>
          <a:xfrm rot="10800000">
            <a:off x="9072563" y="-19050"/>
            <a:ext cx="71437" cy="26987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64750" y="4166787"/>
            <a:ext cx="6477000" cy="1828800"/>
          </a:xfrm>
        </p:spPr>
        <p:txBody>
          <a:bodyPr anchor="t"/>
          <a:lstStyle>
            <a:lvl1pPr>
              <a:defRPr cap="all" baseline="0">
                <a:solidFill>
                  <a:srgbClr val="E95E3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cxnSp>
        <p:nvCxnSpPr>
          <p:cNvPr id="71" name="Прямая соединительная линия 70"/>
          <p:cNvCxnSpPr/>
          <p:nvPr userDrawn="1"/>
        </p:nvCxnSpPr>
        <p:spPr>
          <a:xfrm>
            <a:off x="2291296" y="6065575"/>
            <a:ext cx="684000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 userDrawn="1"/>
        </p:nvSpPr>
        <p:spPr>
          <a:xfrm>
            <a:off x="4572000" y="3790755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0" y="1107834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9" t="14106" r="2627" b="6652"/>
          <a:stretch>
            <a:fillRect/>
          </a:stretch>
        </p:blipFill>
        <p:spPr bwMode="auto">
          <a:xfrm>
            <a:off x="0" y="1362810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Группа 74"/>
          <p:cNvGrpSpPr/>
          <p:nvPr userDrawn="1"/>
        </p:nvGrpSpPr>
        <p:grpSpPr>
          <a:xfrm>
            <a:off x="284285" y="1645020"/>
            <a:ext cx="1443038" cy="1855787"/>
            <a:chOff x="284285" y="1645020"/>
            <a:chExt cx="1443038" cy="1855787"/>
          </a:xfrm>
        </p:grpSpPr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1584319" y="2891500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77" name="Freeform 6"/>
            <p:cNvSpPr>
              <a:spLocks/>
            </p:cNvSpPr>
            <p:nvPr/>
          </p:nvSpPr>
          <p:spPr bwMode="auto">
            <a:xfrm>
              <a:off x="1400457" y="2891500"/>
              <a:ext cx="178290" cy="191337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1250025" y="2891500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auto">
            <a:xfrm>
              <a:off x="1055020" y="2891500"/>
              <a:ext cx="165290" cy="191337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0" name="Freeform 9"/>
            <p:cNvSpPr>
              <a:spLocks/>
            </p:cNvSpPr>
            <p:nvPr/>
          </p:nvSpPr>
          <p:spPr bwMode="auto">
            <a:xfrm>
              <a:off x="880444" y="2891500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1" name="Freeform 10"/>
            <p:cNvSpPr>
              <a:spLocks/>
            </p:cNvSpPr>
            <p:nvPr/>
          </p:nvSpPr>
          <p:spPr bwMode="auto">
            <a:xfrm>
              <a:off x="700296" y="2887784"/>
              <a:ext cx="165290" cy="196910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>
              <a:off x="499719" y="2891500"/>
              <a:ext cx="165290" cy="191337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>
              <a:off x="284285" y="2891500"/>
              <a:ext cx="165290" cy="191337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1621463" y="3376345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1487745" y="3376345"/>
              <a:ext cx="104003" cy="115174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1354027" y="3376345"/>
              <a:ext cx="111432" cy="124462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7" name="Freeform 16"/>
            <p:cNvSpPr>
              <a:spLocks noEditPoints="1"/>
            </p:cNvSpPr>
            <p:nvPr/>
          </p:nvSpPr>
          <p:spPr bwMode="auto">
            <a:xfrm>
              <a:off x="1227738" y="3372630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auto">
            <a:xfrm>
              <a:off x="1138593" y="3376345"/>
              <a:ext cx="85431" cy="115174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89" name="Freeform 18"/>
            <p:cNvSpPr>
              <a:spLocks/>
            </p:cNvSpPr>
            <p:nvPr/>
          </p:nvSpPr>
          <p:spPr bwMode="auto">
            <a:xfrm>
              <a:off x="1003018" y="3376345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0" name="Freeform 19"/>
            <p:cNvSpPr>
              <a:spLocks noEditPoints="1"/>
            </p:cNvSpPr>
            <p:nvPr/>
          </p:nvSpPr>
          <p:spPr bwMode="auto">
            <a:xfrm>
              <a:off x="843300" y="3376345"/>
              <a:ext cx="137432" cy="115174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717011" y="3376345"/>
              <a:ext cx="102146" cy="115174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2" name="Freeform 21"/>
            <p:cNvSpPr>
              <a:spLocks/>
            </p:cNvSpPr>
            <p:nvPr/>
          </p:nvSpPr>
          <p:spPr bwMode="auto">
            <a:xfrm>
              <a:off x="590722" y="3376345"/>
              <a:ext cx="109574" cy="115174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3" name="Freeform 22"/>
            <p:cNvSpPr>
              <a:spLocks noEditPoints="1"/>
            </p:cNvSpPr>
            <p:nvPr/>
          </p:nvSpPr>
          <p:spPr bwMode="auto">
            <a:xfrm>
              <a:off x="479290" y="3372630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4" name="Freeform 23"/>
            <p:cNvSpPr>
              <a:spLocks noEditPoints="1"/>
            </p:cNvSpPr>
            <p:nvPr/>
          </p:nvSpPr>
          <p:spPr bwMode="auto">
            <a:xfrm>
              <a:off x="392002" y="3376345"/>
              <a:ext cx="76145" cy="115174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auto">
            <a:xfrm>
              <a:off x="286142" y="3376345"/>
              <a:ext cx="87288" cy="115174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1604748" y="2668582"/>
              <a:ext cx="70573" cy="1671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7" name="Freeform 26"/>
            <p:cNvSpPr>
              <a:spLocks/>
            </p:cNvSpPr>
            <p:nvPr/>
          </p:nvSpPr>
          <p:spPr bwMode="auto">
            <a:xfrm>
              <a:off x="1588034" y="2689016"/>
              <a:ext cx="104003" cy="118889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8" name="Freeform 27"/>
            <p:cNvSpPr>
              <a:spLocks/>
            </p:cNvSpPr>
            <p:nvPr/>
          </p:nvSpPr>
          <p:spPr bwMode="auto">
            <a:xfrm>
              <a:off x="1454316" y="2689016"/>
              <a:ext cx="102146" cy="118889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99" name="Freeform 28"/>
            <p:cNvSpPr>
              <a:spLocks/>
            </p:cNvSpPr>
            <p:nvPr/>
          </p:nvSpPr>
          <p:spPr bwMode="auto">
            <a:xfrm>
              <a:off x="1348456" y="2689016"/>
              <a:ext cx="85431" cy="118889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1224024" y="2687159"/>
              <a:ext cx="102146" cy="126320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1" name="Freeform 30"/>
            <p:cNvSpPr>
              <a:spLocks noEditPoints="1"/>
            </p:cNvSpPr>
            <p:nvPr/>
          </p:nvSpPr>
          <p:spPr bwMode="auto">
            <a:xfrm>
              <a:off x="1134879" y="2689016"/>
              <a:ext cx="74288" cy="118889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2" name="Freeform 31"/>
            <p:cNvSpPr>
              <a:spLocks noEditPoints="1"/>
            </p:cNvSpPr>
            <p:nvPr/>
          </p:nvSpPr>
          <p:spPr bwMode="auto">
            <a:xfrm>
              <a:off x="1017876" y="2689016"/>
              <a:ext cx="85431" cy="118889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3" name="Freeform 32"/>
            <p:cNvSpPr>
              <a:spLocks noEditPoints="1"/>
            </p:cNvSpPr>
            <p:nvPr/>
          </p:nvSpPr>
          <p:spPr bwMode="auto">
            <a:xfrm>
              <a:off x="876729" y="2687159"/>
              <a:ext cx="130003" cy="126320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4" name="Freeform 33"/>
            <p:cNvSpPr>
              <a:spLocks/>
            </p:cNvSpPr>
            <p:nvPr/>
          </p:nvSpPr>
          <p:spPr bwMode="auto">
            <a:xfrm>
              <a:off x="752297" y="2689016"/>
              <a:ext cx="102146" cy="118889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627865" y="2687159"/>
              <a:ext cx="104003" cy="126320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6" name="Freeform 35"/>
            <p:cNvSpPr>
              <a:spLocks noEditPoints="1"/>
            </p:cNvSpPr>
            <p:nvPr/>
          </p:nvSpPr>
          <p:spPr bwMode="auto">
            <a:xfrm>
              <a:off x="510862" y="2687159"/>
              <a:ext cx="109574" cy="126320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7" name="Freeform 36"/>
            <p:cNvSpPr>
              <a:spLocks noEditPoints="1"/>
            </p:cNvSpPr>
            <p:nvPr/>
          </p:nvSpPr>
          <p:spPr bwMode="auto">
            <a:xfrm>
              <a:off x="427289" y="2689016"/>
              <a:ext cx="74288" cy="118889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8" name="Freeform 37"/>
            <p:cNvSpPr>
              <a:spLocks/>
            </p:cNvSpPr>
            <p:nvPr/>
          </p:nvSpPr>
          <p:spPr bwMode="auto">
            <a:xfrm>
              <a:off x="321429" y="2689016"/>
              <a:ext cx="87288" cy="118889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9" name="Freeform 38"/>
            <p:cNvSpPr>
              <a:spLocks noEditPoints="1"/>
            </p:cNvSpPr>
            <p:nvPr/>
          </p:nvSpPr>
          <p:spPr bwMode="auto">
            <a:xfrm>
              <a:off x="1469173" y="3170146"/>
              <a:ext cx="85431" cy="118889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0" name="Freeform 39"/>
            <p:cNvSpPr>
              <a:spLocks/>
            </p:cNvSpPr>
            <p:nvPr/>
          </p:nvSpPr>
          <p:spPr bwMode="auto">
            <a:xfrm>
              <a:off x="1346599" y="3170146"/>
              <a:ext cx="104003" cy="118889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1" name="Freeform 40"/>
            <p:cNvSpPr>
              <a:spLocks/>
            </p:cNvSpPr>
            <p:nvPr/>
          </p:nvSpPr>
          <p:spPr bwMode="auto">
            <a:xfrm>
              <a:off x="1212881" y="3170146"/>
              <a:ext cx="102146" cy="118889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2" name="Freeform 41"/>
            <p:cNvSpPr>
              <a:spLocks/>
            </p:cNvSpPr>
            <p:nvPr/>
          </p:nvSpPr>
          <p:spPr bwMode="auto">
            <a:xfrm>
              <a:off x="1125593" y="3170146"/>
              <a:ext cx="63145" cy="118889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3" name="Freeform 42"/>
            <p:cNvSpPr>
              <a:spLocks/>
            </p:cNvSpPr>
            <p:nvPr/>
          </p:nvSpPr>
          <p:spPr bwMode="auto">
            <a:xfrm>
              <a:off x="973303" y="3170146"/>
              <a:ext cx="122575" cy="118889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4" name="Freeform 43"/>
            <p:cNvSpPr>
              <a:spLocks/>
            </p:cNvSpPr>
            <p:nvPr/>
          </p:nvSpPr>
          <p:spPr bwMode="auto">
            <a:xfrm>
              <a:off x="926873" y="3170146"/>
              <a:ext cx="14858" cy="11888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5" name="Freeform 44"/>
            <p:cNvSpPr>
              <a:spLocks noEditPoints="1"/>
            </p:cNvSpPr>
            <p:nvPr/>
          </p:nvSpPr>
          <p:spPr bwMode="auto">
            <a:xfrm>
              <a:off x="835871" y="3170146"/>
              <a:ext cx="76145" cy="118889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733725" y="3170146"/>
              <a:ext cx="78002" cy="118889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7" name="Freeform 46"/>
            <p:cNvSpPr>
              <a:spLocks noEditPoints="1"/>
            </p:cNvSpPr>
            <p:nvPr/>
          </p:nvSpPr>
          <p:spPr bwMode="auto">
            <a:xfrm>
              <a:off x="583293" y="3168289"/>
              <a:ext cx="128146" cy="122605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457004" y="3170146"/>
              <a:ext cx="102146" cy="118889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607436" y="1645020"/>
              <a:ext cx="793021" cy="438404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20" name="Freeform 49"/>
            <p:cNvSpPr>
              <a:spLocks/>
            </p:cNvSpPr>
            <p:nvPr/>
          </p:nvSpPr>
          <p:spPr bwMode="auto">
            <a:xfrm>
              <a:off x="607436" y="1931097"/>
              <a:ext cx="793021" cy="663179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pic>
        <p:nvPicPr>
          <p:cNvPr id="121" name="Рисунок 120" descr="2.png"/>
          <p:cNvPicPr>
            <a:picLocks noChangeAspect="1"/>
          </p:cNvPicPr>
          <p:nvPr userDrawn="1"/>
        </p:nvPicPr>
        <p:blipFill>
          <a:blip r:embed="rId4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2" name="Рисунок 121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>
          <a:xfrm>
            <a:off x="4481267" y="1107834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3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3" r="139"/>
          <a:stretch>
            <a:fillRect/>
          </a:stretch>
        </p:blipFill>
        <p:spPr bwMode="auto">
          <a:xfrm>
            <a:off x="2241550" y="2366315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4" name="Прямоугольник 123"/>
          <p:cNvSpPr/>
          <p:nvPr userDrawn="1"/>
        </p:nvSpPr>
        <p:spPr>
          <a:xfrm>
            <a:off x="2039816" y="4026883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179513" y="44450"/>
            <a:ext cx="779132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grpSp>
        <p:nvGrpSpPr>
          <p:cNvPr id="20" name="Группа 68"/>
          <p:cNvGrpSpPr>
            <a:grpSpLocks/>
          </p:cNvGrpSpPr>
          <p:nvPr/>
        </p:nvGrpSpPr>
        <p:grpSpPr bwMode="auto">
          <a:xfrm>
            <a:off x="7383463" y="179388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8" name="Прямоугольник 67"/>
          <p:cNvSpPr/>
          <p:nvPr/>
        </p:nvSpPr>
        <p:spPr>
          <a:xfrm rot="16200000">
            <a:off x="7808118" y="1097757"/>
            <a:ext cx="169863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1CA7A-46EA-4FE4-A462-251C13E394C9}" type="datetimeFigureOut">
              <a:rPr lang="ru-RU"/>
              <a:pPr>
                <a:defRPr/>
              </a:pPr>
              <a:t>21.08.2017</a:t>
            </a:fld>
            <a:endParaRPr lang="ru-RU"/>
          </a:p>
        </p:txBody>
      </p:sp>
      <p:sp>
        <p:nvSpPr>
          <p:cNvPr id="70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 bwMode="white">
          <a:xfrm>
            <a:off x="0" y="631983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5575"/>
            <a:ext cx="533400" cy="3524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Прямоугольник 72"/>
          <p:cNvSpPr/>
          <p:nvPr/>
        </p:nvSpPr>
        <p:spPr>
          <a:xfrm>
            <a:off x="590550" y="6505575"/>
            <a:ext cx="8553450" cy="352425"/>
          </a:xfrm>
          <a:prstGeom prst="rect">
            <a:avLst/>
          </a:prstGeom>
          <a:solidFill>
            <a:srgbClr val="5C73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rot="16200000">
            <a:off x="230981" y="6201569"/>
            <a:ext cx="71438" cy="5334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 rot="16200000">
            <a:off x="8841581" y="6201569"/>
            <a:ext cx="71438" cy="5334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7" name="Прямоугольник 76"/>
          <p:cNvSpPr/>
          <p:nvPr userDrawn="1"/>
        </p:nvSpPr>
        <p:spPr>
          <a:xfrm rot="16200000">
            <a:off x="8505825" y="476206"/>
            <a:ext cx="107950" cy="11874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customXml" Target="../ink/ink9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35.emf"/><Relationship Id="rId3" Type="http://schemas.openxmlformats.org/officeDocument/2006/relationships/image" Target="../media/image30.png"/><Relationship Id="rId7" Type="http://schemas.openxmlformats.org/officeDocument/2006/relationships/image" Target="../media/image32.emf"/><Relationship Id="rId12" Type="http://schemas.openxmlformats.org/officeDocument/2006/relationships/customXml" Target="../ink/ink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krasenglishteachers.jimdo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emf"/><Relationship Id="rId4" Type="http://schemas.openxmlformats.org/officeDocument/2006/relationships/customXml" Target="../ink/ink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7.xml"/><Relationship Id="rId5" Type="http://schemas.openxmlformats.org/officeDocument/2006/relationships/image" Target="../media/image47.emf"/><Relationship Id="rId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customXml" Target="../ink/ink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microsoft.com/office/2007/relationships/hdphoto" Target="../media/hdphoto2.wdp"/><Relationship Id="rId7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3.emf"/><Relationship Id="rId5" Type="http://schemas.microsoft.com/office/2007/relationships/hdphoto" Target="../media/hdphoto3.wdp"/><Relationship Id="rId10" Type="http://schemas.openxmlformats.org/officeDocument/2006/relationships/customXml" Target="../ink/ink6.xml"/><Relationship Id="rId4" Type="http://schemas.openxmlformats.org/officeDocument/2006/relationships/image" Target="../media/image20.png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11348" y="4295524"/>
            <a:ext cx="6932652" cy="1350445"/>
          </a:xfrm>
          <a:ln>
            <a:noFill/>
          </a:ln>
        </p:spPr>
        <p:txBody>
          <a:bodyPr/>
          <a:lstStyle/>
          <a:p>
            <a:r>
              <a:rPr lang="ru-RU" b="1" dirty="0" smtClean="0">
                <a:solidFill>
                  <a:srgbClr val="E95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3:0 в нашу пользу</a:t>
            </a:r>
            <a:br>
              <a:rPr lang="ru-RU" b="1" dirty="0" smtClean="0">
                <a:solidFill>
                  <a:srgbClr val="E95E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СТАНОВИЛИСЬ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rgbClr val="355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СЕТЕВЫЕ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ПРОФЕССИОНАЛЬНЫЕ СООБЩЕСТВА В КРАСНОЯРСКОМ КРАЕ</a:t>
            </a:r>
            <a:endParaRPr lang="ru-RU" sz="2600" b="1" cap="all" dirty="0">
              <a:ln w="9000" cmpd="sng">
                <a:solidFill>
                  <a:srgbClr val="FF33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2362200" y="6139532"/>
            <a:ext cx="6705600" cy="419016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solidFill>
                  <a:srgbClr val="5C738E"/>
                </a:solidFill>
              </a:rPr>
              <a:t>Екатерина Толстова</a:t>
            </a:r>
            <a:endParaRPr lang="ru-RU" sz="2800" dirty="0">
              <a:solidFill>
                <a:srgbClr val="5C738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333" y="990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D53819"/>
                </a:solidFill>
              </a:rPr>
              <a:t>г. Москва</a:t>
            </a:r>
          </a:p>
          <a:p>
            <a:r>
              <a:rPr lang="ru-RU" sz="2400" dirty="0" smtClean="0">
                <a:solidFill>
                  <a:srgbClr val="D53819"/>
                </a:solidFill>
              </a:rPr>
              <a:t>21-22 августа 2017 года </a:t>
            </a:r>
            <a:br>
              <a:rPr lang="ru-RU" sz="2400" dirty="0" smtClean="0">
                <a:solidFill>
                  <a:srgbClr val="D53819"/>
                </a:solidFill>
              </a:rPr>
            </a:br>
            <a:endParaRPr lang="ru-RU" sz="2400" dirty="0">
              <a:solidFill>
                <a:srgbClr val="D538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0910" y="3570090"/>
            <a:ext cx="3132000" cy="141245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Гарантия качества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0910" y="2133174"/>
            <a:ext cx="3132000" cy="1412455"/>
          </a:xfrm>
          <a:prstGeom prst="rect">
            <a:avLst/>
          </a:prstGeom>
          <a:solidFill>
            <a:srgbClr val="3399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67350" y="2133174"/>
            <a:ext cx="3132000" cy="1412455"/>
          </a:xfrm>
          <a:prstGeom prst="rect">
            <a:avLst/>
          </a:prstGeom>
          <a:solidFill>
            <a:srgbClr val="D5381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ПЛЮСЫ И МИНУСЫ МОДЕЛИ 2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C:\Users\zalega\Desktop\Сетевое взаимодействие\Картинки\Миньоны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2595" y="4145688"/>
            <a:ext cx="4422282" cy="27820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90" y="2298765"/>
            <a:ext cx="31241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/>
              <a:t>Управление образовательной политикой в </a:t>
            </a:r>
            <a:r>
              <a:rPr lang="ru-RU" sz="2400" dirty="0" smtClean="0"/>
              <a:t>крае</a:t>
            </a:r>
          </a:p>
          <a:p>
            <a:pPr lvl="0" algn="ctr"/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467350" y="2569364"/>
            <a:ext cx="313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/>
              <a:t>«</a:t>
            </a:r>
            <a:r>
              <a:rPr lang="ru-RU" sz="2400" dirty="0" err="1"/>
              <a:t>Завязанность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лидера</a:t>
            </a:r>
          </a:p>
        </p:txBody>
      </p:sp>
      <p:pic>
        <p:nvPicPr>
          <p:cNvPr id="12" name="Рисунок 11" descr="plus-na-minus.png"/>
          <p:cNvPicPr>
            <a:picLocks noChangeAspect="1"/>
          </p:cNvPicPr>
          <p:nvPr/>
        </p:nvPicPr>
        <p:blipFill>
          <a:blip r:embed="rId3" cstate="print"/>
          <a:srcRect l="52600"/>
          <a:stretch>
            <a:fillRect/>
          </a:stretch>
        </p:blipFill>
        <p:spPr>
          <a:xfrm>
            <a:off x="872270" y="1366945"/>
            <a:ext cx="1097280" cy="1099603"/>
          </a:xfrm>
          <a:prstGeom prst="rect">
            <a:avLst/>
          </a:prstGeom>
        </p:spPr>
      </p:pic>
      <p:pic>
        <p:nvPicPr>
          <p:cNvPr id="11" name="Рисунок 10" descr="plus-na-minus.png"/>
          <p:cNvPicPr>
            <a:picLocks noChangeAspect="1"/>
          </p:cNvPicPr>
          <p:nvPr/>
        </p:nvPicPr>
        <p:blipFill>
          <a:blip r:embed="rId3" cstate="print"/>
          <a:srcRect r="52400"/>
          <a:stretch>
            <a:fillRect/>
          </a:stretch>
        </p:blipFill>
        <p:spPr>
          <a:xfrm>
            <a:off x="4925060" y="1328845"/>
            <a:ext cx="1116941" cy="1114602"/>
          </a:xfrm>
          <a:prstGeom prst="rect">
            <a:avLst/>
          </a:prstGeom>
        </p:spPr>
      </p:pic>
      <p:pic>
        <p:nvPicPr>
          <p:cNvPr id="3074" name="Picture 2" descr="D:\profile\Desktop\0000\ёёёёёёёёёёёёёё\33c40785c49e394a7e0bc785a1e68d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100000" l="3320" r="99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0173" y="3001097"/>
            <a:ext cx="3098379" cy="38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Рукописный ввод 2"/>
              <p14:cNvContentPartPr/>
              <p14:nvPr/>
            </p14:nvContentPartPr>
            <p14:xfrm>
              <a:off x="5819040" y="2582640"/>
              <a:ext cx="1900440" cy="22320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3200" y="2519280"/>
                <a:ext cx="1932120" cy="3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9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1707502" y="1338362"/>
            <a:ext cx="6232850" cy="5239716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3520" y="44450"/>
            <a:ext cx="7112000" cy="990600"/>
          </a:xfrm>
        </p:spPr>
        <p:txBody>
          <a:bodyPr/>
          <a:lstStyle/>
          <a:p>
            <a:r>
              <a:rPr lang="ru-RU" dirty="0" smtClean="0"/>
              <a:t>ПРОЕКТНЫЙ ПОДХОД К ПОСТРОЕНИЮ МОДЕЛИ 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42266" y="1422214"/>
            <a:ext cx="3331144" cy="1300732"/>
            <a:chOff x="224856" y="4409188"/>
            <a:chExt cx="3917789" cy="168059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24856" y="4409188"/>
              <a:ext cx="3059864" cy="1368000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95898" y="4635733"/>
              <a:ext cx="3646747" cy="145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паритетной основе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86010" y="4520058"/>
              <a:ext cx="471948" cy="471948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Рукописный ввод 2"/>
              <p14:cNvContentPartPr/>
              <p14:nvPr/>
            </p14:nvContentPartPr>
            <p14:xfrm>
              <a:off x="3280680" y="3829680"/>
              <a:ext cx="2271240" cy="141048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4840" y="3765960"/>
                <a:ext cx="2303280" cy="15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Рукописный ввод 3"/>
              <p14:cNvContentPartPr/>
              <p14:nvPr/>
            </p14:nvContentPartPr>
            <p14:xfrm>
              <a:off x="326520" y="296640"/>
              <a:ext cx="1485000" cy="23796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680" y="233280"/>
                <a:ext cx="1516680" cy="36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одним вырезанным скругленным углом 21"/>
          <p:cNvSpPr/>
          <p:nvPr/>
        </p:nvSpPr>
        <p:spPr>
          <a:xfrm>
            <a:off x="3944406" y="3219579"/>
            <a:ext cx="1390261" cy="1066009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МОДЕЛЬ 3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13"/>
          <p:cNvGrpSpPr/>
          <p:nvPr/>
        </p:nvGrpSpPr>
        <p:grpSpPr>
          <a:xfrm>
            <a:off x="7359520" y="1799923"/>
            <a:ext cx="1399469" cy="1360749"/>
            <a:chOff x="755576" y="144720"/>
            <a:chExt cx="2138680" cy="1553950"/>
          </a:xfrm>
        </p:grpSpPr>
        <p:pic>
          <p:nvPicPr>
            <p:cNvPr id="15" name="Рисунок 14" descr="https://www.freelogoservices.com/api/main/ph/zjHl2lgef9cYrQL0JFa7kzbw2vuCrBNNkRzO1jp9OXdE9g5shnN1i...Bv9ettdV9dsBUGw0pY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656" t="5729" r="9804" b="11609"/>
            <a:stretch/>
          </p:blipFill>
          <p:spPr bwMode="auto">
            <a:xfrm>
              <a:off x="755576" y="188640"/>
              <a:ext cx="2138680" cy="1510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6" descr="C:\Users\tolstova\Pictures\Рисунок1w3rwq.png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249559">
              <a:off x="1762527" y="144720"/>
              <a:ext cx="461010" cy="38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273931" y="1349456"/>
            <a:ext cx="2731213" cy="1082985"/>
          </a:xfrm>
          <a:prstGeom prst="rect">
            <a:avLst/>
          </a:prstGeom>
          <a:solidFill>
            <a:srgbClr val="3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РУКОВОДИТЕЛИ ГМО, РМО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3931" y="5044378"/>
            <a:ext cx="2731213" cy="1082985"/>
          </a:xfrm>
          <a:prstGeom prst="rect">
            <a:avLst/>
          </a:prstGeom>
          <a:solidFill>
            <a:srgbClr val="D53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ВЫПУСКНИКИ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курсов переподготовки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42718" y="3196917"/>
            <a:ext cx="8193639" cy="1082985"/>
            <a:chOff x="542718" y="3271562"/>
            <a:chExt cx="8193639" cy="108298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42718" y="3271562"/>
              <a:ext cx="2731213" cy="108298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СЕТЕВЫЕ ТЕМАТИЧЕСКИЕ ГРУППЫ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05144" y="3271562"/>
              <a:ext cx="2731213" cy="1082985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ЦЕНТР ИНОЯЗЫЧНОГО ОБРАЗОВАНИЯ КИПК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Двойная стрелка влево/вверх 7"/>
          <p:cNvSpPr/>
          <p:nvPr/>
        </p:nvSpPr>
        <p:spPr>
          <a:xfrm flipV="1">
            <a:off x="5986483" y="1719675"/>
            <a:ext cx="1138334" cy="1477241"/>
          </a:xfrm>
          <a:prstGeom prst="leftUpArrow">
            <a:avLst>
              <a:gd name="adj1" fmla="val 18443"/>
              <a:gd name="adj2" fmla="val 23770"/>
              <a:gd name="adj3" fmla="val 27459"/>
            </a:avLst>
          </a:prstGeom>
          <a:solidFill>
            <a:srgbClr val="558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верх 17"/>
          <p:cNvSpPr/>
          <p:nvPr/>
        </p:nvSpPr>
        <p:spPr>
          <a:xfrm flipH="1" flipV="1">
            <a:off x="2137370" y="1719675"/>
            <a:ext cx="1138334" cy="1477241"/>
          </a:xfrm>
          <a:prstGeom prst="leftUpArrow">
            <a:avLst>
              <a:gd name="adj1" fmla="val 18443"/>
              <a:gd name="adj2" fmla="val 23770"/>
              <a:gd name="adj3" fmla="val 27459"/>
            </a:avLst>
          </a:prstGeom>
          <a:solidFill>
            <a:srgbClr val="558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верх 18"/>
          <p:cNvSpPr/>
          <p:nvPr/>
        </p:nvSpPr>
        <p:spPr>
          <a:xfrm>
            <a:off x="5986483" y="4285589"/>
            <a:ext cx="1138334" cy="1477241"/>
          </a:xfrm>
          <a:prstGeom prst="leftUpArrow">
            <a:avLst>
              <a:gd name="adj1" fmla="val 18443"/>
              <a:gd name="adj2" fmla="val 23770"/>
              <a:gd name="adj3" fmla="val 27459"/>
            </a:avLst>
          </a:prstGeom>
          <a:solidFill>
            <a:srgbClr val="558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верх 19"/>
          <p:cNvSpPr/>
          <p:nvPr/>
        </p:nvSpPr>
        <p:spPr>
          <a:xfrm flipH="1">
            <a:off x="2137370" y="4285589"/>
            <a:ext cx="1138334" cy="1477241"/>
          </a:xfrm>
          <a:prstGeom prst="leftUpArrow">
            <a:avLst>
              <a:gd name="adj1" fmla="val 18443"/>
              <a:gd name="adj2" fmla="val 23770"/>
              <a:gd name="adj3" fmla="val 27459"/>
            </a:avLst>
          </a:prstGeom>
          <a:solidFill>
            <a:srgbClr val="558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3944406" y="2873829"/>
            <a:ext cx="1390261" cy="323088"/>
          </a:xfrm>
          <a:prstGeom prst="snipRoundRect">
            <a:avLst>
              <a:gd name="adj1" fmla="val 50000"/>
              <a:gd name="adj2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4077471" y="2978087"/>
            <a:ext cx="157914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4265821" y="2978087"/>
            <a:ext cx="157914" cy="14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40139" y="3752583"/>
            <a:ext cx="821109" cy="3859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40140" y="3296487"/>
            <a:ext cx="1203664" cy="3859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36856" y="3296487"/>
            <a:ext cx="100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Газета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19804" y="3752583"/>
            <a:ext cx="324000" cy="3859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80870" y="3738409"/>
            <a:ext cx="1003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Сайт</a:t>
            </a:r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Рукописный ввод 2"/>
              <p14:cNvContentPartPr/>
              <p14:nvPr/>
            </p14:nvContentPartPr>
            <p14:xfrm>
              <a:off x="7199280" y="1587960"/>
              <a:ext cx="2019240" cy="170748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3440" y="1524600"/>
                <a:ext cx="2050920" cy="18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Рукописный ввод 3"/>
              <p14:cNvContentPartPr/>
              <p14:nvPr/>
            </p14:nvContentPartPr>
            <p14:xfrm>
              <a:off x="3236040" y="1038960"/>
              <a:ext cx="3013560" cy="157392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0200" y="975240"/>
                <a:ext cx="3045600" cy="17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Рукописный ввод 5"/>
              <p14:cNvContentPartPr/>
              <p14:nvPr/>
            </p14:nvContentPartPr>
            <p14:xfrm>
              <a:off x="3236040" y="4987440"/>
              <a:ext cx="3963600" cy="197460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0200" y="4924080"/>
                <a:ext cx="3995280" cy="21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Рукописный ввод 8"/>
              <p14:cNvContentPartPr/>
              <p14:nvPr/>
            </p14:nvContentPartPr>
            <p14:xfrm>
              <a:off x="341280" y="2760840"/>
              <a:ext cx="3206880" cy="203400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440" y="2697480"/>
                <a:ext cx="3238560" cy="21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Рукописный ввод 25"/>
              <p14:cNvContentPartPr/>
              <p14:nvPr/>
            </p14:nvContentPartPr>
            <p14:xfrm>
              <a:off x="2746080" y="2627280"/>
              <a:ext cx="3414600" cy="1989360"/>
            </p14:xfrm>
          </p:contentPart>
        </mc:Choice>
        <mc:Fallback>
          <p:pic>
            <p:nvPicPr>
              <p:cNvPr id="26" name="Рукописный ввод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30240" y="2563560"/>
                <a:ext cx="3446280" cy="211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99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СЕТЕВЫЕ ТЕМАТИЧЕСКИЕ ГРУППЫ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089965" y="1284904"/>
            <a:ext cx="2735586" cy="1271684"/>
          </a:xfrm>
          <a:prstGeom prst="wedgeRoundRectCallout">
            <a:avLst>
              <a:gd name="adj1" fmla="val 42949"/>
              <a:gd name="adj2" fmla="val 121260"/>
              <a:gd name="adj3" fmla="val 16667"/>
            </a:avLst>
          </a:prstGeom>
          <a:solidFill>
            <a:srgbClr val="3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ДЕТЕЙ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ОВЗ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710243" y="1284904"/>
            <a:ext cx="2735586" cy="1271684"/>
          </a:xfrm>
          <a:prstGeom prst="wedgeRoundRectCallout">
            <a:avLst>
              <a:gd name="adj1" fmla="val -24926"/>
              <a:gd name="adj2" fmla="val 116858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МЕЖДУНАРОДНЫЕ ПРОЕКТЫ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15088" y="3169688"/>
            <a:ext cx="2735586" cy="1271684"/>
          </a:xfrm>
          <a:prstGeom prst="wedgeRoundRectCallout">
            <a:avLst>
              <a:gd name="adj1" fmla="val 51817"/>
              <a:gd name="adj2" fmla="val 113189"/>
              <a:gd name="adj3" fmla="val 16667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МЛАДШИХ ШКОЛЬНИКОВ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408414" y="3169688"/>
            <a:ext cx="2735586" cy="1271684"/>
          </a:xfrm>
          <a:prstGeom prst="wedgeRoundRectCallout">
            <a:avLst>
              <a:gd name="adj1" fmla="val -49143"/>
              <a:gd name="adj2" fmla="val 113189"/>
              <a:gd name="adj3" fmla="val 16667"/>
            </a:avLst>
          </a:prstGeom>
          <a:solidFill>
            <a:srgbClr val="355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метапредметного мероприятия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profile\Desktop\0000\ёёёёёёёёёёёёёё\-миньонов-e144147572315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2" y="2636902"/>
            <a:ext cx="6046237" cy="37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9521"/>
            <a:ext cx="9130353" cy="5618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720" y="245185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 tooltip="Перейти на сайт СМО"/>
              </a:rPr>
              <a:t>/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krasenglishteachers.jimdo.com</a:t>
            </a:r>
            <a:endParaRPr lang="ru-RU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Рукописный ввод 4"/>
              <p14:cNvContentPartPr/>
              <p14:nvPr/>
            </p14:nvContentPartPr>
            <p14:xfrm>
              <a:off x="3265560" y="1424880"/>
              <a:ext cx="1470240" cy="4500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720" y="1361160"/>
                <a:ext cx="1501920" cy="1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1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254001" y="44450"/>
            <a:ext cx="8770358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ДЕЛАТЬ НАДО?</a:t>
            </a:r>
            <a:endParaRPr lang="ru-RU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DM2_Minion_Banana_00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56" y="1695450"/>
            <a:ext cx="4137721" cy="432816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833937" y="1529202"/>
            <a:ext cx="3691051" cy="4395737"/>
            <a:chOff x="1050923" y="1152502"/>
            <a:chExt cx="3691051" cy="667825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69974" y="1684321"/>
              <a:ext cx="3637597" cy="61464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C738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180000" rtlCol="0" anchor="t"/>
            <a:lstStyle/>
            <a:p>
              <a:pPr marL="444500" lvl="0"/>
              <a:endParaRPr lang="ru-RU" sz="140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69974" y="1507520"/>
              <a:ext cx="3672000" cy="740827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1338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РАЗМЫШЛЕНИЯ…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 rot="5400000">
              <a:off x="958995" y="1244430"/>
              <a:ext cx="787594" cy="603737"/>
            </a:xfrm>
            <a:prstGeom prst="rightArrow">
              <a:avLst>
                <a:gd name="adj1" fmla="val 62755"/>
                <a:gd name="adj2" fmla="val 60022"/>
              </a:avLst>
            </a:prstGeom>
            <a:solidFill>
              <a:srgbClr val="E95E4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115888" indent="69850" algn="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965065" y="2334191"/>
            <a:ext cx="3383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С</a:t>
            </a:r>
            <a:r>
              <a:rPr lang="ru-RU" sz="2000" dirty="0" smtClean="0"/>
              <a:t>оздать </a:t>
            </a:r>
            <a:r>
              <a:rPr lang="ru-RU" sz="2000" dirty="0"/>
              <a:t>организационные </a:t>
            </a:r>
            <a:r>
              <a:rPr lang="ru-RU" sz="2000" dirty="0" smtClean="0"/>
              <a:t>условия, способствующие возникновению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новых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содержательных взаимоотношений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 групп.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Удержать и довести эти группы</a:t>
            </a:r>
            <a:br>
              <a:rPr lang="ru-RU" sz="2000" dirty="0" smtClean="0"/>
            </a:br>
            <a:r>
              <a:rPr lang="ru-RU" sz="2000" dirty="0" smtClean="0"/>
              <a:t>до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продукта.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3" y="44450"/>
            <a:ext cx="7791326" cy="9906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r>
              <a:rPr lang="ru-RU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endParaRPr lang="ru-RU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07" y="1464128"/>
            <a:ext cx="5018314" cy="4301412"/>
          </a:xfrm>
          <a:prstGeom prst="rect">
            <a:avLst/>
          </a:prstGeom>
        </p:spPr>
      </p:pic>
      <p:pic>
        <p:nvPicPr>
          <p:cNvPr id="7" name="Рисунок 6" descr="7871cf0ddf9eba352fbf06423a0e18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493" y="1837352"/>
            <a:ext cx="4010952" cy="461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8"/>
          <p:cNvGrpSpPr/>
          <p:nvPr/>
        </p:nvGrpSpPr>
        <p:grpSpPr>
          <a:xfrm>
            <a:off x="4974641" y="1270000"/>
            <a:ext cx="3691051" cy="2583543"/>
            <a:chOff x="1050923" y="1152502"/>
            <a:chExt cx="3691051" cy="392506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69974" y="1684321"/>
              <a:ext cx="3637597" cy="33932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5E4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180000" rtlCol="0" anchor="t"/>
            <a:lstStyle/>
            <a:p>
              <a:pPr marL="444500" lvl="0"/>
              <a:endParaRPr lang="ru-RU" sz="140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69974" y="1507520"/>
              <a:ext cx="3672000" cy="740827"/>
            </a:xfrm>
            <a:prstGeom prst="rect">
              <a:avLst/>
            </a:prstGeom>
            <a:solidFill>
              <a:srgbClr val="E95E40"/>
            </a:solidFill>
            <a:ln>
              <a:solidFill>
                <a:srgbClr val="E95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1338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ПАССИВНЫЕ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>
            <a:xfrm rot="5400000">
              <a:off x="958995" y="1244430"/>
              <a:ext cx="787594" cy="603737"/>
            </a:xfrm>
            <a:prstGeom prst="rightArrow">
              <a:avLst>
                <a:gd name="adj1" fmla="val 62755"/>
                <a:gd name="adj2" fmla="val 60022"/>
              </a:avLst>
            </a:prstGeom>
            <a:solidFill>
              <a:srgbClr val="355D7E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115888" indent="69850" algn="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2033899" y="44450"/>
            <a:ext cx="6990459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endParaRPr lang="ru-RU" kern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66712" y="1270000"/>
            <a:ext cx="3691051" cy="2583543"/>
            <a:chOff x="1050923" y="1152502"/>
            <a:chExt cx="3691051" cy="392506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69974" y="1684321"/>
              <a:ext cx="3637597" cy="33932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C738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180000" rtlCol="0" anchor="t"/>
            <a:lstStyle/>
            <a:p>
              <a:pPr marL="444500" lvl="0"/>
              <a:endParaRPr lang="ru-RU" sz="140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69974" y="1507520"/>
              <a:ext cx="3672000" cy="740827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1338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АКТИВНЫЕ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 rot="5400000">
              <a:off x="958995" y="1244430"/>
              <a:ext cx="787594" cy="603737"/>
            </a:xfrm>
            <a:prstGeom prst="rightArrow">
              <a:avLst>
                <a:gd name="adj1" fmla="val 62755"/>
                <a:gd name="adj2" fmla="val 60022"/>
              </a:avLst>
            </a:prstGeom>
            <a:solidFill>
              <a:srgbClr val="E95E4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115888" indent="69850" algn="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97840" y="2019003"/>
            <a:ext cx="3383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Готовы предлагать свои материалы для обмена, обсуждения.</a:t>
            </a:r>
          </a:p>
          <a:p>
            <a:r>
              <a:rPr lang="ru-RU" dirty="0" smtClean="0"/>
              <a:t>Готовы активно участвовать </a:t>
            </a:r>
            <a:br>
              <a:rPr lang="ru-RU" dirty="0" smtClean="0"/>
            </a:br>
            <a:r>
              <a:rPr lang="ru-RU" dirty="0" smtClean="0"/>
              <a:t>в форумах (не только </a:t>
            </a:r>
            <a:br>
              <a:rPr lang="ru-RU" dirty="0" smtClean="0"/>
            </a:br>
            <a:r>
              <a:rPr lang="ru-RU" dirty="0" smtClean="0"/>
              <a:t>с вопросами, но и с ответами)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69523" y="2106345"/>
            <a:ext cx="3342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−"/>
            </a:pPr>
            <a:r>
              <a:rPr lang="ru-RU" dirty="0" smtClean="0"/>
              <a:t>Знакомятся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ru-RU" dirty="0" smtClean="0"/>
              <a:t>Используют</a:t>
            </a:r>
            <a:br>
              <a:rPr lang="ru-RU" dirty="0" smtClean="0"/>
            </a:br>
            <a:r>
              <a:rPr lang="ru-RU" dirty="0" smtClean="0"/>
              <a:t>предлагаемые материалы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9513" y="44450"/>
            <a:ext cx="7791326" cy="990600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КАТЕГОРИИ УЧАСТНИКОВ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СООБЩЕСТВЕ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15722"/>
          <a:stretch/>
        </p:blipFill>
        <p:spPr>
          <a:xfrm>
            <a:off x="4717829" y="2958866"/>
            <a:ext cx="4204676" cy="3529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1749" y="3284500"/>
            <a:ext cx="4735255" cy="35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УДЕРЖАТЬ УЧАСТНИКОВ?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0_98e94_8b281ee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062" y="1932448"/>
            <a:ext cx="7875036" cy="4429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" y="1326118"/>
            <a:ext cx="543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СИСТЕМА ПООЩРЕНИЙ </a:t>
            </a:r>
            <a:r>
              <a:rPr lang="en-US" sz="2000" dirty="0" smtClean="0"/>
              <a:t>|</a:t>
            </a:r>
            <a:r>
              <a:rPr lang="ru-RU" sz="2000" dirty="0" smtClean="0"/>
              <a:t> НАГРАЖДЕНИЙ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3 МОДЕЛИ </a:t>
            </a:r>
            <a:br>
              <a:rPr lang="ru-RU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СЕТЕВОГО ВЗАИМОДЕЙСТВИЯ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b86ad7f02789fd6ccfe5daaa16f94d1d--minion-s-minions-min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0702" y="2005367"/>
            <a:ext cx="4246880" cy="424688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754063" y="1515524"/>
            <a:ext cx="3142208" cy="1412492"/>
            <a:chOff x="4884192" y="4409188"/>
            <a:chExt cx="3917789" cy="168059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884192" y="4409188"/>
              <a:ext cx="3059864" cy="1368000"/>
            </a:xfrm>
            <a:prstGeom prst="roundRect">
              <a:avLst/>
            </a:prstGeom>
            <a:solidFill>
              <a:srgbClr val="D538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155234" y="4635733"/>
              <a:ext cx="3646747" cy="145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538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algn="ctr"/>
              <a:r>
                <a:rPr lang="ru-RU" sz="24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Самоуправляемая </a:t>
              </a:r>
              <a:endParaRPr lang="en-GB" sz="20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5037845" y="4520058"/>
              <a:ext cx="471948" cy="471948"/>
            </a:xfrm>
            <a:prstGeom prst="ellipse">
              <a:avLst/>
            </a:prstGeom>
            <a:solidFill>
              <a:srgbClr val="D538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54063" y="3207681"/>
            <a:ext cx="3341304" cy="1372829"/>
            <a:chOff x="224856" y="2152691"/>
            <a:chExt cx="3917789" cy="168059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24856" y="2152691"/>
              <a:ext cx="3059864" cy="1368001"/>
            </a:xfrm>
            <a:prstGeom prst="round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95898" y="2379235"/>
              <a:ext cx="3646747" cy="145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C7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Каскадная</a:t>
              </a:r>
              <a:endParaRPr lang="ru-RU" sz="20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86010" y="2248806"/>
              <a:ext cx="471948" cy="471948"/>
            </a:xfrm>
            <a:prstGeom prst="ellipse">
              <a:avLst/>
            </a:prstGeom>
            <a:solidFill>
              <a:srgbClr val="5C73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54063" y="4860174"/>
            <a:ext cx="3331144" cy="1300732"/>
            <a:chOff x="224856" y="4409188"/>
            <a:chExt cx="3917789" cy="1680591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24856" y="4409188"/>
              <a:ext cx="3059864" cy="1368000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495898" y="4635733"/>
              <a:ext cx="3646747" cy="145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паритетной основе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386010" y="4520058"/>
              <a:ext cx="471948" cy="471948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162560" y="0"/>
            <a:ext cx="6947541" cy="912679"/>
          </a:xfrm>
        </p:spPr>
        <p:txBody>
          <a:bodyPr/>
          <a:lstStyle/>
          <a:p>
            <a:r>
              <a:rPr lang="ru-RU" dirty="0" smtClean="0"/>
              <a:t>КРАСНОЯРСКИЙ КРАЙ</a:t>
            </a:r>
            <a:endParaRPr lang="ru-RU" dirty="0"/>
          </a:p>
        </p:txBody>
      </p:sp>
      <p:pic>
        <p:nvPicPr>
          <p:cNvPr id="21" name="Рисунок 20" descr="2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24151"/>
            <a:ext cx="9144000" cy="5343095"/>
          </a:xfrm>
          <a:prstGeom prst="rect">
            <a:avLst/>
          </a:prstGeom>
        </p:spPr>
      </p:pic>
      <p:pic>
        <p:nvPicPr>
          <p:cNvPr id="27" name="Рисунок 26" descr="флаг-Красноярского-края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56864"/>
            <a:ext cx="1933862" cy="1531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87330" y="3540752"/>
            <a:ext cx="11937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13,86% </a:t>
            </a: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территории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РФ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 rot="16200000">
            <a:off x="3015841" y="4653860"/>
            <a:ext cx="1114408" cy="400110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3000</a:t>
            </a:r>
            <a:r>
              <a:rPr lang="en-US" sz="2000" dirty="0"/>
              <a:t> </a:t>
            </a:r>
            <a:r>
              <a:rPr lang="ru-RU" sz="2000" dirty="0"/>
              <a:t>км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270369" y="5759889"/>
            <a:ext cx="1114408" cy="400110"/>
          </a:xfrm>
          <a:prstGeom prst="rect">
            <a:avLst/>
          </a:prstGeom>
          <a:noFill/>
          <a:ln w="9525">
            <a:noFill/>
            <a:miter lim="800000"/>
            <a:headEnd type="none" w="sm" len="lg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1250 </a:t>
            </a:r>
            <a:r>
              <a:rPr lang="ru-RU" sz="2000" dirty="0"/>
              <a:t>км</a:t>
            </a: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4115278" y="5733458"/>
            <a:ext cx="138075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diamond"/>
            <a:tailEnd type="diamon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136926" y="467955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2 852 810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2020510" y="1113911"/>
            <a:ext cx="6305856" cy="15060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На три тысячи вёрст он разлёгся в длину, </a:t>
            </a: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Обойти и объехать такое непросто.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dirty="0" smtClean="0"/>
              <a:t>Тысячи штук Люксембургов ему,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dirty="0" smtClean="0"/>
              <a:t>Десять Великобританий по росту.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E95E40"/>
              </a:solidFill>
              <a:effectLst/>
              <a:uLnTx/>
              <a:uFillTx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11698" y="2283678"/>
            <a:ext cx="1420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1600" i="1" dirty="0" smtClean="0"/>
              <a:t>К. Лисовский</a:t>
            </a: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rot="16200000">
            <a:off x="1984606" y="4299077"/>
            <a:ext cx="3672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diamond"/>
            <a:tailEnd type="diamond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37" name="Рисунок 36" descr="4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6576" y="2831220"/>
            <a:ext cx="2464448" cy="369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2173" y="3960173"/>
            <a:ext cx="1896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25 000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bg1"/>
                </a:solidFill>
              </a:rPr>
              <a:t>учителей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6615" y="3925953"/>
            <a:ext cx="1896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F588A"/>
                </a:solidFill>
              </a:rPr>
              <a:t>25 000 </a:t>
            </a:r>
            <a:r>
              <a:rPr lang="ru-RU" b="1" dirty="0" smtClean="0">
                <a:solidFill>
                  <a:srgbClr val="2F588A"/>
                </a:solidFill>
              </a:rPr>
              <a:t/>
            </a:r>
            <a:br>
              <a:rPr lang="ru-RU" b="1" dirty="0" smtClean="0">
                <a:solidFill>
                  <a:srgbClr val="2F588A"/>
                </a:solidFill>
              </a:rPr>
            </a:br>
            <a:r>
              <a:rPr lang="ru-RU" sz="2400" b="1" dirty="0" smtClean="0">
                <a:solidFill>
                  <a:srgbClr val="2F588A"/>
                </a:solidFill>
              </a:rPr>
              <a:t>учителей</a:t>
            </a:r>
            <a:endParaRPr lang="ru-RU" b="1" dirty="0">
              <a:solidFill>
                <a:srgbClr val="2F5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ИНСТИТУАЛИЗАЦИЯ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СЕТЕВОГО СООБЩЕСТВА</a:t>
            </a:r>
            <a:endParaRPr lang="ru-RU" sz="3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33902" y="1324802"/>
            <a:ext cx="4689720" cy="4526052"/>
            <a:chOff x="1050923" y="1152502"/>
            <a:chExt cx="4689720" cy="687622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69973" y="1684320"/>
              <a:ext cx="4644000" cy="63444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C738E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180000" rtlCol="0" anchor="t"/>
            <a:lstStyle/>
            <a:p>
              <a:pPr marL="444500" lvl="0"/>
              <a:endParaRPr lang="ru-RU" sz="1400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60643" y="1507520"/>
              <a:ext cx="4680000" cy="740826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1338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ОСНОВНЫЕ НАПРАВЛЕНИЯ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 rot="5400000">
              <a:off x="958995" y="1244430"/>
              <a:ext cx="787594" cy="603737"/>
            </a:xfrm>
            <a:prstGeom prst="rightArrow">
              <a:avLst>
                <a:gd name="adj1" fmla="val 62755"/>
                <a:gd name="adj2" fmla="val 60022"/>
              </a:avLst>
            </a:prstGeom>
            <a:solidFill>
              <a:srgbClr val="E95E4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marL="115888" indent="69850" algn="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36885" y="2129792"/>
            <a:ext cx="50529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200" dirty="0"/>
              <a:t>Разработка </a:t>
            </a:r>
            <a:r>
              <a:rPr lang="ru-RU" sz="2200" b="1" dirty="0"/>
              <a:t>положения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 </a:t>
            </a:r>
            <a:r>
              <a:rPr lang="ru-RU" sz="2200" dirty="0"/>
              <a:t>деятельности профессиональных сетевых сообществ учителей </a:t>
            </a:r>
            <a:r>
              <a:rPr lang="ru-RU" sz="2200" dirty="0" smtClean="0"/>
              <a:t>Красноярского </a:t>
            </a:r>
            <a:r>
              <a:rPr lang="ru-RU" sz="2200" dirty="0"/>
              <a:t>края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200" dirty="0"/>
              <a:t>Введение </a:t>
            </a:r>
            <a:r>
              <a:rPr lang="ru-RU" sz="2200" b="1" dirty="0" smtClean="0"/>
              <a:t>позиций/субъектов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сообществе 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200" dirty="0"/>
              <a:t>Разработка </a:t>
            </a:r>
            <a:r>
              <a:rPr lang="ru-RU" sz="2200" dirty="0" smtClean="0"/>
              <a:t>и открытое обсуждение </a:t>
            </a:r>
            <a:r>
              <a:rPr lang="ru-RU" sz="2200" b="1" dirty="0" smtClean="0"/>
              <a:t>функционала</a:t>
            </a:r>
            <a:r>
              <a:rPr lang="ru-RU" sz="2200" dirty="0" smtClean="0"/>
              <a:t> </a:t>
            </a:r>
            <a:r>
              <a:rPr lang="ru-RU" sz="2200" dirty="0"/>
              <a:t>субъектов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16" y="1460618"/>
            <a:ext cx="4876800" cy="4876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Рукописный ввод 2"/>
              <p14:cNvContentPartPr/>
              <p14:nvPr/>
            </p14:nvContentPartPr>
            <p14:xfrm>
              <a:off x="2286000" y="4170960"/>
              <a:ext cx="3028680" cy="22320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0160" y="4107600"/>
                <a:ext cx="30603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Рукописный ввод 3"/>
              <p14:cNvContentPartPr/>
              <p14:nvPr/>
            </p14:nvContentPartPr>
            <p14:xfrm>
              <a:off x="2567880" y="5239800"/>
              <a:ext cx="1588680" cy="7452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2040" y="5176440"/>
                <a:ext cx="1620720" cy="20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79513" y="44450"/>
            <a:ext cx="7791326" cy="9906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СПАСИБО ЗА ВНИМАНИЕ!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6" name="Рисунок 5" descr="51DXtPqM9X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490" y="932645"/>
            <a:ext cx="3612402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minionthum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542" y="1157605"/>
            <a:ext cx="4575260" cy="356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3712340" y="1519184"/>
            <a:ext cx="1846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E95E40"/>
                </a:solidFill>
              </a:rPr>
              <a:t>УДАЧИ</a:t>
            </a:r>
            <a:endParaRPr lang="ru-RU" sz="4000" dirty="0">
              <a:solidFill>
                <a:srgbClr val="E95E40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87828" y="4742645"/>
            <a:ext cx="8285583" cy="135044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pPr algn="ctr"/>
            <a:r>
              <a:rPr lang="ru-RU" b="1" kern="0" dirty="0" smtClean="0">
                <a:solidFill>
                  <a:srgbClr val="E95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3:0 в нашу пользу</a:t>
            </a:r>
            <a:br>
              <a:rPr lang="ru-RU" b="1" kern="0" dirty="0" smtClean="0">
                <a:solidFill>
                  <a:srgbClr val="E95E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20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СТАНОВИЛИСЬ </a:t>
            </a:r>
            <a:r>
              <a:rPr lang="ru-RU" sz="2600" b="1" kern="0" dirty="0" smtClean="0">
                <a:solidFill>
                  <a:srgbClr val="355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СЕТЕВЫЕ</a:t>
            </a:r>
            <a:r>
              <a:rPr lang="ru-RU" sz="26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ПРОФЕССИОНАЛЬНЫЕ СООБЩЕСТВА</a:t>
            </a:r>
            <a:br>
              <a:rPr lang="ru-RU" sz="26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КРАСНОЯРСКОМ КРАЕ</a:t>
            </a:r>
            <a:endParaRPr lang="ru-RU" sz="2600" b="1" kern="0" cap="all" dirty="0">
              <a:ln w="9000" cmpd="sng">
                <a:solidFill>
                  <a:srgbClr val="FF33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79513" y="44450"/>
            <a:ext cx="7791326" cy="9906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КОНТАКТЫ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4333" y="4444796"/>
            <a:ext cx="4562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>
                <a:solidFill>
                  <a:srgbClr val="000000"/>
                </a:solidFill>
              </a:rPr>
              <a:t>Центр иноязычного образования:</a:t>
            </a:r>
          </a:p>
          <a:p>
            <a:pPr lvl="0" algn="r"/>
            <a:r>
              <a:rPr lang="ru-RU" sz="2000" dirty="0">
                <a:solidFill>
                  <a:srgbClr val="000000"/>
                </a:solidFill>
              </a:rPr>
              <a:t>Толстова Екатерина Петровна</a:t>
            </a:r>
          </a:p>
          <a:p>
            <a:pPr lvl="0" algn="r"/>
            <a:r>
              <a:rPr lang="en-US" sz="2000" dirty="0">
                <a:solidFill>
                  <a:srgbClr val="000000"/>
                </a:solidFill>
              </a:rPr>
              <a:t>tolstova@kipk.ru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459" y="1695450"/>
            <a:ext cx="81518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0000"/>
                </a:solidFill>
              </a:rPr>
              <a:t>Красноярский край, г. Красноярск</a:t>
            </a:r>
          </a:p>
          <a:p>
            <a:pPr marL="354013" lvl="0"/>
            <a:r>
              <a:rPr lang="ru-RU" sz="2000" dirty="0" smtClean="0">
                <a:solidFill>
                  <a:srgbClr val="000000"/>
                </a:solidFill>
              </a:rPr>
              <a:t>Краевое государственное автономное  учреждение дополнительного профессионального образования «Красноярский краевой  институт повышения квалификации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и профессиональной переподготовки работников образования»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СЕТЕВОЕ СООБЩЕСТВО В КРАЕ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5120" y="2045028"/>
            <a:ext cx="5831840" cy="3720505"/>
            <a:chOff x="203200" y="1375509"/>
            <a:chExt cx="5831840" cy="342154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03200" y="1375509"/>
              <a:ext cx="5831840" cy="3421545"/>
              <a:chOff x="213360" y="1924149"/>
              <a:chExt cx="5923279" cy="3755703"/>
            </a:xfrm>
          </p:grpSpPr>
          <p:grpSp>
            <p:nvGrpSpPr>
              <p:cNvPr id="11" name="Группа 86"/>
              <p:cNvGrpSpPr/>
              <p:nvPr/>
            </p:nvGrpSpPr>
            <p:grpSpPr>
              <a:xfrm>
                <a:off x="213360" y="1970413"/>
                <a:ext cx="5923279" cy="3709439"/>
                <a:chOff x="3111191" y="2683803"/>
                <a:chExt cx="3912632" cy="1995144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3127087" y="3061199"/>
                  <a:ext cx="3883313" cy="16177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355D7E"/>
                  </a:solidFill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>
                    <a:spcBef>
                      <a:spcPts val="2400"/>
                    </a:spcBef>
                  </a:pPr>
                  <a:r>
                    <a:rPr lang="ru-RU" sz="2400" dirty="0" smtClean="0">
                      <a:solidFill>
                        <a:schemeClr val="tx1"/>
                      </a:solidFill>
                    </a:rPr>
                    <a:t>рассредоточенные в разных местах </a:t>
                  </a:r>
                  <a:r>
                    <a:rPr lang="ru-RU" sz="2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группы людей</a:t>
                  </a:r>
                  <a:r>
                    <a:rPr lang="ru-RU" sz="2400" dirty="0" smtClean="0">
                      <a:solidFill>
                        <a:schemeClr val="tx1"/>
                      </a:solidFill>
                    </a:rPr>
                    <a:t>, которые общаются между собой </a:t>
                  </a:r>
                  <a:r>
                    <a:rPr lang="ru-RU" sz="2400" dirty="0" err="1" smtClean="0">
                      <a:solidFill>
                        <a:schemeClr val="tx1"/>
                      </a:solidFill>
                    </a:rPr>
                    <a:t>очно</a:t>
                  </a:r>
                  <a:r>
                    <a:rPr lang="ru-RU" sz="2400" dirty="0" smtClean="0">
                      <a:solidFill>
                        <a:schemeClr val="tx1"/>
                      </a:solidFill>
                    </a:rPr>
                    <a:t> и дистанционно (синхронно/асинхронно), </a:t>
                  </a:r>
                  <a:br>
                    <a:rPr lang="ru-RU" sz="2400" dirty="0" smtClean="0">
                      <a:solidFill>
                        <a:schemeClr val="tx1"/>
                      </a:solidFill>
                    </a:rPr>
                  </a:br>
                  <a:r>
                    <a:rPr lang="ru-RU" sz="2400" dirty="0" smtClean="0">
                      <a:solidFill>
                        <a:schemeClr val="tx1"/>
                      </a:solidFill>
                    </a:rPr>
                    <a:t>по интересующим их темам, </a:t>
                  </a:r>
                  <a:br>
                    <a:rPr lang="ru-RU" sz="2400" dirty="0" smtClean="0">
                      <a:solidFill>
                        <a:schemeClr val="tx1"/>
                      </a:solidFill>
                    </a:rPr>
                  </a:br>
                  <a:r>
                    <a:rPr lang="ru-RU" sz="2400" dirty="0" smtClean="0">
                      <a:solidFill>
                        <a:schemeClr val="tx1"/>
                      </a:solidFill>
                    </a:rPr>
                    <a:t>и </a:t>
                  </a:r>
                  <a:r>
                    <a:rPr lang="ru-RU" sz="2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ведут совместную деятельность </a:t>
                  </a:r>
                  <a:r>
                    <a:rPr lang="ru-RU" sz="24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2400" dirty="0" smtClean="0">
                      <a:solidFill>
                        <a:schemeClr val="tx1"/>
                      </a:solidFill>
                    </a:rPr>
                  </a:br>
                  <a:r>
                    <a:rPr lang="ru-RU" sz="2400" dirty="0" smtClean="0">
                      <a:solidFill>
                        <a:schemeClr val="tx1"/>
                      </a:solidFill>
                    </a:rPr>
                    <a:t>при помощи компьютерных средств.</a:t>
                  </a:r>
                </a:p>
              </p:txBody>
            </p:sp>
            <p:sp>
              <p:nvSpPr>
                <p:cNvPr id="14" name="Выноска со стрелкой вниз 13"/>
                <p:cNvSpPr/>
                <p:nvPr/>
              </p:nvSpPr>
              <p:spPr>
                <a:xfrm>
                  <a:off x="3111191" y="2683803"/>
                  <a:ext cx="3912632" cy="540000"/>
                </a:xfrm>
                <a:prstGeom prst="downArrowCallout">
                  <a:avLst>
                    <a:gd name="adj1" fmla="val 36483"/>
                    <a:gd name="adj2" fmla="val 20062"/>
                    <a:gd name="adj3" fmla="val 25000"/>
                    <a:gd name="adj4" fmla="val 73180"/>
                  </a:avLst>
                </a:prstGeom>
                <a:solidFill>
                  <a:srgbClr val="355D7E"/>
                </a:solidFill>
                <a:ln w="38100">
                  <a:solidFill>
                    <a:srgbClr val="355D7E"/>
                  </a:solidFill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 anchorCtr="0"/>
                <a:lstStyle/>
                <a:p>
                  <a:pPr algn="ctr"/>
                  <a:endParaRPr lang="ru-RU" b="1" dirty="0"/>
                </a:p>
              </p:txBody>
            </p:sp>
          </p:grpSp>
          <p:sp>
            <p:nvSpPr>
              <p:cNvPr id="12" name="Прямоугольник 11"/>
              <p:cNvSpPr/>
              <p:nvPr/>
            </p:nvSpPr>
            <p:spPr>
              <a:xfrm flipH="1">
                <a:off x="448105" y="1924149"/>
                <a:ext cx="5544884" cy="743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 anchorCtr="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rgbClr val="5C738E"/>
                  </a:contourClr>
                </a:sp3d>
              </a:bodyPr>
              <a:lstStyle/>
              <a:p>
                <a:pPr lvl="0" algn="ctr"/>
                <a:endParaRPr lang="ru-RU" sz="2000" b="1" cap="all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223520" y="1551534"/>
              <a:ext cx="5811520" cy="427975"/>
            </a:xfrm>
            <a:prstGeom prst="rect">
              <a:avLst/>
            </a:prstGeom>
            <a:ln>
              <a:solidFill>
                <a:srgbClr val="2F588A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ПРЕДМЕТНОЕ СЕТЕВОЕ СООБЩЕСТВО -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5791593" y="2828948"/>
            <a:ext cx="3256384" cy="38391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Рукописный ввод 1"/>
              <p14:cNvContentPartPr/>
              <p14:nvPr/>
            </p14:nvContentPartPr>
            <p14:xfrm>
              <a:off x="356400" y="3443760"/>
              <a:ext cx="1870560" cy="25272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560" y="3380040"/>
                <a:ext cx="19022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Рукописный ввод 2"/>
              <p14:cNvContentPartPr/>
              <p14:nvPr/>
            </p14:nvContentPartPr>
            <p14:xfrm>
              <a:off x="1811160" y="4571640"/>
              <a:ext cx="2894760" cy="29736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4960" y="4508280"/>
                <a:ext cx="29268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Рукописный ввод 4"/>
              <p14:cNvContentPartPr/>
              <p14:nvPr/>
            </p14:nvContentPartPr>
            <p14:xfrm>
              <a:off x="1261800" y="5061600"/>
              <a:ext cx="4290120" cy="14868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5960" y="4998240"/>
                <a:ext cx="4322160" cy="27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ХРОНИКИ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СЕТЕВОГО ВЗАИМОДЕЙСТВИЯ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(2008-2017)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830353" y="2128587"/>
            <a:ext cx="3142208" cy="1412492"/>
            <a:chOff x="4884192" y="4409188"/>
            <a:chExt cx="3917789" cy="168059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884192" y="4409188"/>
              <a:ext cx="3059864" cy="1368000"/>
            </a:xfrm>
            <a:prstGeom prst="roundRect">
              <a:avLst/>
            </a:prstGeom>
            <a:solidFill>
              <a:srgbClr val="D538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155234" y="4635733"/>
              <a:ext cx="3646747" cy="145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538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algn="ctr"/>
              <a:r>
                <a:rPr lang="ru-RU" sz="24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Самоуправляемая </a:t>
              </a:r>
              <a:endParaRPr lang="en-GB" sz="20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037845" y="4520058"/>
              <a:ext cx="471948" cy="471948"/>
            </a:xfrm>
            <a:prstGeom prst="ellipse">
              <a:avLst/>
            </a:prstGeom>
            <a:solidFill>
              <a:srgbClr val="D538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135697" y="3263320"/>
            <a:ext cx="3341304" cy="1372829"/>
            <a:chOff x="224856" y="2152691"/>
            <a:chExt cx="3917789" cy="168059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4856" y="2152691"/>
              <a:ext cx="3059864" cy="1368001"/>
            </a:xfrm>
            <a:prstGeom prst="round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95898" y="2379235"/>
              <a:ext cx="3646747" cy="145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C7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Каскадная</a:t>
              </a:r>
              <a:endParaRPr lang="ru-RU" sz="20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6010" y="2248806"/>
              <a:ext cx="471948" cy="471948"/>
            </a:xfrm>
            <a:prstGeom prst="ellipse">
              <a:avLst/>
            </a:prstGeom>
            <a:solidFill>
              <a:srgbClr val="5C73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640137" y="4358389"/>
            <a:ext cx="3331144" cy="1300732"/>
            <a:chOff x="224856" y="4409188"/>
            <a:chExt cx="3917789" cy="168059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24856" y="4409188"/>
              <a:ext cx="3059864" cy="1368000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95898" y="4635733"/>
              <a:ext cx="3646747" cy="145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паритетной основе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86010" y="4520058"/>
              <a:ext cx="471948" cy="471948"/>
            </a:xfrm>
            <a:prstGeom prst="ellipse">
              <a:avLst/>
            </a:prstGeom>
            <a:solidFill>
              <a:srgbClr val="0099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3938" y="1146407"/>
            <a:ext cx="6196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355D7E"/>
                </a:solidFill>
              </a:rPr>
              <a:t>3 МОДЕЛИ 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355D7E"/>
                </a:solidFill>
              </a:rPr>
              <a:t/>
            </a:r>
            <a:b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355D7E"/>
                </a:solidFill>
              </a:rPr>
            </a:b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355D7E"/>
                </a:solidFill>
              </a:rPr>
              <a:t>СЕТЕВОГО 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rgbClr val="355D7E"/>
                </a:solidFill>
              </a:rPr>
              <a:t>ВЗАИМОДЕЙСТВИЯ </a:t>
            </a:r>
          </a:p>
        </p:txBody>
      </p:sp>
      <p:pic>
        <p:nvPicPr>
          <p:cNvPr id="26" name="Picture 3" descr="C:\Users\1234\Pictures\20311396_276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10" r="69777"/>
                    </a14:imgEffect>
                  </a14:imgLayer>
                </a14:imgProps>
              </a:ext>
            </a:extLst>
          </a:blip>
          <a:srcRect r="28742"/>
          <a:stretch>
            <a:fillRect/>
          </a:stretch>
        </p:blipFill>
        <p:spPr bwMode="auto">
          <a:xfrm flipH="1">
            <a:off x="483649" y="3957536"/>
            <a:ext cx="3352800" cy="264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07502" y="1338362"/>
            <a:ext cx="6232850" cy="5239716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noProof="1" smtClean="0">
                <a:latin typeface="Arial" panose="020B0604020202020204" pitchFamily="34" charset="0"/>
                <a:cs typeface="Arial" panose="020B0604020202020204" pitchFamily="34" charset="0"/>
              </a:rPr>
              <a:t>ПО ТИПУ СОЦИАЛЬНОЙ СЕТИ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2266" y="1422341"/>
            <a:ext cx="3142208" cy="1412492"/>
            <a:chOff x="4884192" y="4409188"/>
            <a:chExt cx="3917789" cy="168059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884192" y="4409188"/>
              <a:ext cx="3059864" cy="1368000"/>
            </a:xfrm>
            <a:prstGeom prst="roundRect">
              <a:avLst/>
            </a:prstGeom>
            <a:solidFill>
              <a:srgbClr val="D538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155234" y="4635733"/>
              <a:ext cx="3646747" cy="145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538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/>
            <a:lstStyle/>
            <a:p>
              <a:pPr algn="ctr"/>
              <a:r>
                <a:rPr lang="ru-RU" sz="24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Самоуправляемая </a:t>
              </a:r>
              <a:endParaRPr lang="en-GB" sz="20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037845" y="4520058"/>
              <a:ext cx="471948" cy="471948"/>
            </a:xfrm>
            <a:prstGeom prst="ellipse">
              <a:avLst/>
            </a:prstGeom>
            <a:solidFill>
              <a:srgbClr val="D538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64896" y="1338362"/>
            <a:ext cx="6232850" cy="5239716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звернутая стрелка 3"/>
          <p:cNvSpPr/>
          <p:nvPr/>
        </p:nvSpPr>
        <p:spPr>
          <a:xfrm rot="8985262">
            <a:off x="6133511" y="5556869"/>
            <a:ext cx="1161180" cy="1239328"/>
          </a:xfrm>
          <a:custGeom>
            <a:avLst/>
            <a:gdLst>
              <a:gd name="connsiteX0" fmla="*/ 0 w 1166322"/>
              <a:gd name="connsiteY0" fmla="*/ 1492896 h 1492896"/>
              <a:gd name="connsiteX1" fmla="*/ 0 w 1166322"/>
              <a:gd name="connsiteY1" fmla="*/ 510266 h 1492896"/>
              <a:gd name="connsiteX2" fmla="*/ 510266 w 1166322"/>
              <a:gd name="connsiteY2" fmla="*/ 0 h 1492896"/>
              <a:gd name="connsiteX3" fmla="*/ 527335 w 1166322"/>
              <a:gd name="connsiteY3" fmla="*/ 0 h 1492896"/>
              <a:gd name="connsiteX4" fmla="*/ 1037601 w 1166322"/>
              <a:gd name="connsiteY4" fmla="*/ 510266 h 1492896"/>
              <a:gd name="connsiteX5" fmla="*/ 1037601 w 1166322"/>
              <a:gd name="connsiteY5" fmla="*/ 802388 h 1492896"/>
              <a:gd name="connsiteX6" fmla="*/ 1166322 w 1166322"/>
              <a:gd name="connsiteY6" fmla="*/ 802388 h 1492896"/>
              <a:gd name="connsiteX7" fmla="*/ 874742 w 1166322"/>
              <a:gd name="connsiteY7" fmla="*/ 1239328 h 1492896"/>
              <a:gd name="connsiteX8" fmla="*/ 583161 w 1166322"/>
              <a:gd name="connsiteY8" fmla="*/ 802388 h 1492896"/>
              <a:gd name="connsiteX9" fmla="*/ 711882 w 1166322"/>
              <a:gd name="connsiteY9" fmla="*/ 802388 h 1492896"/>
              <a:gd name="connsiteX10" fmla="*/ 711882 w 1166322"/>
              <a:gd name="connsiteY10" fmla="*/ 510266 h 1492896"/>
              <a:gd name="connsiteX11" fmla="*/ 527335 w 1166322"/>
              <a:gd name="connsiteY11" fmla="*/ 325719 h 1492896"/>
              <a:gd name="connsiteX12" fmla="*/ 510266 w 1166322"/>
              <a:gd name="connsiteY12" fmla="*/ 325719 h 1492896"/>
              <a:gd name="connsiteX13" fmla="*/ 325719 w 1166322"/>
              <a:gd name="connsiteY13" fmla="*/ 510266 h 1492896"/>
              <a:gd name="connsiteX14" fmla="*/ 325719 w 1166322"/>
              <a:gd name="connsiteY14" fmla="*/ 1492896 h 1492896"/>
              <a:gd name="connsiteX15" fmla="*/ 0 w 1166322"/>
              <a:gd name="connsiteY15" fmla="*/ 1492896 h 1492896"/>
              <a:gd name="connsiteX0" fmla="*/ 0 w 1166322"/>
              <a:gd name="connsiteY0" fmla="*/ 1492896 h 1492896"/>
              <a:gd name="connsiteX1" fmla="*/ 0 w 1166322"/>
              <a:gd name="connsiteY1" fmla="*/ 510266 h 1492896"/>
              <a:gd name="connsiteX2" fmla="*/ 510266 w 1166322"/>
              <a:gd name="connsiteY2" fmla="*/ 0 h 1492896"/>
              <a:gd name="connsiteX3" fmla="*/ 527335 w 1166322"/>
              <a:gd name="connsiteY3" fmla="*/ 0 h 1492896"/>
              <a:gd name="connsiteX4" fmla="*/ 1037601 w 1166322"/>
              <a:gd name="connsiteY4" fmla="*/ 510266 h 1492896"/>
              <a:gd name="connsiteX5" fmla="*/ 1037601 w 1166322"/>
              <a:gd name="connsiteY5" fmla="*/ 802388 h 1492896"/>
              <a:gd name="connsiteX6" fmla="*/ 1166322 w 1166322"/>
              <a:gd name="connsiteY6" fmla="*/ 802388 h 1492896"/>
              <a:gd name="connsiteX7" fmla="*/ 874742 w 1166322"/>
              <a:gd name="connsiteY7" fmla="*/ 1239328 h 1492896"/>
              <a:gd name="connsiteX8" fmla="*/ 583161 w 1166322"/>
              <a:gd name="connsiteY8" fmla="*/ 802388 h 1492896"/>
              <a:gd name="connsiteX9" fmla="*/ 711882 w 1166322"/>
              <a:gd name="connsiteY9" fmla="*/ 802388 h 1492896"/>
              <a:gd name="connsiteX10" fmla="*/ 711882 w 1166322"/>
              <a:gd name="connsiteY10" fmla="*/ 510266 h 1492896"/>
              <a:gd name="connsiteX11" fmla="*/ 527335 w 1166322"/>
              <a:gd name="connsiteY11" fmla="*/ 325719 h 1492896"/>
              <a:gd name="connsiteX12" fmla="*/ 510266 w 1166322"/>
              <a:gd name="connsiteY12" fmla="*/ 325719 h 1492896"/>
              <a:gd name="connsiteX13" fmla="*/ 325719 w 1166322"/>
              <a:gd name="connsiteY13" fmla="*/ 510266 h 1492896"/>
              <a:gd name="connsiteX14" fmla="*/ 303768 w 1166322"/>
              <a:gd name="connsiteY14" fmla="*/ 628191 h 1492896"/>
              <a:gd name="connsiteX15" fmla="*/ 0 w 1166322"/>
              <a:gd name="connsiteY15" fmla="*/ 1492896 h 1492896"/>
              <a:gd name="connsiteX0" fmla="*/ 0 w 1172849"/>
              <a:gd name="connsiteY0" fmla="*/ 664650 h 1239328"/>
              <a:gd name="connsiteX1" fmla="*/ 6527 w 1172849"/>
              <a:gd name="connsiteY1" fmla="*/ 510266 h 1239328"/>
              <a:gd name="connsiteX2" fmla="*/ 516793 w 1172849"/>
              <a:gd name="connsiteY2" fmla="*/ 0 h 1239328"/>
              <a:gd name="connsiteX3" fmla="*/ 533862 w 1172849"/>
              <a:gd name="connsiteY3" fmla="*/ 0 h 1239328"/>
              <a:gd name="connsiteX4" fmla="*/ 1044128 w 1172849"/>
              <a:gd name="connsiteY4" fmla="*/ 510266 h 1239328"/>
              <a:gd name="connsiteX5" fmla="*/ 1044128 w 1172849"/>
              <a:gd name="connsiteY5" fmla="*/ 802388 h 1239328"/>
              <a:gd name="connsiteX6" fmla="*/ 1172849 w 1172849"/>
              <a:gd name="connsiteY6" fmla="*/ 802388 h 1239328"/>
              <a:gd name="connsiteX7" fmla="*/ 881269 w 1172849"/>
              <a:gd name="connsiteY7" fmla="*/ 1239328 h 1239328"/>
              <a:gd name="connsiteX8" fmla="*/ 589688 w 1172849"/>
              <a:gd name="connsiteY8" fmla="*/ 802388 h 1239328"/>
              <a:gd name="connsiteX9" fmla="*/ 718409 w 1172849"/>
              <a:gd name="connsiteY9" fmla="*/ 802388 h 1239328"/>
              <a:gd name="connsiteX10" fmla="*/ 718409 w 1172849"/>
              <a:gd name="connsiteY10" fmla="*/ 510266 h 1239328"/>
              <a:gd name="connsiteX11" fmla="*/ 533862 w 1172849"/>
              <a:gd name="connsiteY11" fmla="*/ 325719 h 1239328"/>
              <a:gd name="connsiteX12" fmla="*/ 516793 w 1172849"/>
              <a:gd name="connsiteY12" fmla="*/ 325719 h 1239328"/>
              <a:gd name="connsiteX13" fmla="*/ 332246 w 1172849"/>
              <a:gd name="connsiteY13" fmla="*/ 510266 h 1239328"/>
              <a:gd name="connsiteX14" fmla="*/ 310295 w 1172849"/>
              <a:gd name="connsiteY14" fmla="*/ 628191 h 1239328"/>
              <a:gd name="connsiteX15" fmla="*/ 0 w 1172849"/>
              <a:gd name="connsiteY15" fmla="*/ 664650 h 1239328"/>
              <a:gd name="connsiteX0" fmla="*/ 0 w 1172849"/>
              <a:gd name="connsiteY0" fmla="*/ 664650 h 1239328"/>
              <a:gd name="connsiteX1" fmla="*/ 6527 w 1172849"/>
              <a:gd name="connsiteY1" fmla="*/ 510266 h 1239328"/>
              <a:gd name="connsiteX2" fmla="*/ 516793 w 1172849"/>
              <a:gd name="connsiteY2" fmla="*/ 0 h 1239328"/>
              <a:gd name="connsiteX3" fmla="*/ 533862 w 1172849"/>
              <a:gd name="connsiteY3" fmla="*/ 0 h 1239328"/>
              <a:gd name="connsiteX4" fmla="*/ 1044128 w 1172849"/>
              <a:gd name="connsiteY4" fmla="*/ 510266 h 1239328"/>
              <a:gd name="connsiteX5" fmla="*/ 1044128 w 1172849"/>
              <a:gd name="connsiteY5" fmla="*/ 802388 h 1239328"/>
              <a:gd name="connsiteX6" fmla="*/ 1172849 w 1172849"/>
              <a:gd name="connsiteY6" fmla="*/ 802388 h 1239328"/>
              <a:gd name="connsiteX7" fmla="*/ 881269 w 1172849"/>
              <a:gd name="connsiteY7" fmla="*/ 1239328 h 1239328"/>
              <a:gd name="connsiteX8" fmla="*/ 589688 w 1172849"/>
              <a:gd name="connsiteY8" fmla="*/ 802388 h 1239328"/>
              <a:gd name="connsiteX9" fmla="*/ 718409 w 1172849"/>
              <a:gd name="connsiteY9" fmla="*/ 802388 h 1239328"/>
              <a:gd name="connsiteX10" fmla="*/ 718409 w 1172849"/>
              <a:gd name="connsiteY10" fmla="*/ 510266 h 1239328"/>
              <a:gd name="connsiteX11" fmla="*/ 533862 w 1172849"/>
              <a:gd name="connsiteY11" fmla="*/ 325719 h 1239328"/>
              <a:gd name="connsiteX12" fmla="*/ 516793 w 1172849"/>
              <a:gd name="connsiteY12" fmla="*/ 325719 h 1239328"/>
              <a:gd name="connsiteX13" fmla="*/ 332246 w 1172849"/>
              <a:gd name="connsiteY13" fmla="*/ 510266 h 1239328"/>
              <a:gd name="connsiteX14" fmla="*/ 0 w 1172849"/>
              <a:gd name="connsiteY14" fmla="*/ 664650 h 1239328"/>
              <a:gd name="connsiteX0" fmla="*/ 325719 w 1166322"/>
              <a:gd name="connsiteY0" fmla="*/ 510266 h 1239328"/>
              <a:gd name="connsiteX1" fmla="*/ 0 w 1166322"/>
              <a:gd name="connsiteY1" fmla="*/ 510266 h 1239328"/>
              <a:gd name="connsiteX2" fmla="*/ 510266 w 1166322"/>
              <a:gd name="connsiteY2" fmla="*/ 0 h 1239328"/>
              <a:gd name="connsiteX3" fmla="*/ 527335 w 1166322"/>
              <a:gd name="connsiteY3" fmla="*/ 0 h 1239328"/>
              <a:gd name="connsiteX4" fmla="*/ 1037601 w 1166322"/>
              <a:gd name="connsiteY4" fmla="*/ 510266 h 1239328"/>
              <a:gd name="connsiteX5" fmla="*/ 1037601 w 1166322"/>
              <a:gd name="connsiteY5" fmla="*/ 802388 h 1239328"/>
              <a:gd name="connsiteX6" fmla="*/ 1166322 w 1166322"/>
              <a:gd name="connsiteY6" fmla="*/ 802388 h 1239328"/>
              <a:gd name="connsiteX7" fmla="*/ 874742 w 1166322"/>
              <a:gd name="connsiteY7" fmla="*/ 1239328 h 1239328"/>
              <a:gd name="connsiteX8" fmla="*/ 583161 w 1166322"/>
              <a:gd name="connsiteY8" fmla="*/ 802388 h 1239328"/>
              <a:gd name="connsiteX9" fmla="*/ 711882 w 1166322"/>
              <a:gd name="connsiteY9" fmla="*/ 802388 h 1239328"/>
              <a:gd name="connsiteX10" fmla="*/ 711882 w 1166322"/>
              <a:gd name="connsiteY10" fmla="*/ 510266 h 1239328"/>
              <a:gd name="connsiteX11" fmla="*/ 527335 w 1166322"/>
              <a:gd name="connsiteY11" fmla="*/ 325719 h 1239328"/>
              <a:gd name="connsiteX12" fmla="*/ 510266 w 1166322"/>
              <a:gd name="connsiteY12" fmla="*/ 325719 h 1239328"/>
              <a:gd name="connsiteX13" fmla="*/ 325719 w 1166322"/>
              <a:gd name="connsiteY13" fmla="*/ 510266 h 1239328"/>
              <a:gd name="connsiteX0" fmla="*/ 320577 w 1161180"/>
              <a:gd name="connsiteY0" fmla="*/ 510266 h 1239328"/>
              <a:gd name="connsiteX1" fmla="*/ 0 w 1161180"/>
              <a:gd name="connsiteY1" fmla="*/ 522418 h 1239328"/>
              <a:gd name="connsiteX2" fmla="*/ 505124 w 1161180"/>
              <a:gd name="connsiteY2" fmla="*/ 0 h 1239328"/>
              <a:gd name="connsiteX3" fmla="*/ 522193 w 1161180"/>
              <a:gd name="connsiteY3" fmla="*/ 0 h 1239328"/>
              <a:gd name="connsiteX4" fmla="*/ 1032459 w 1161180"/>
              <a:gd name="connsiteY4" fmla="*/ 510266 h 1239328"/>
              <a:gd name="connsiteX5" fmla="*/ 1032459 w 1161180"/>
              <a:gd name="connsiteY5" fmla="*/ 802388 h 1239328"/>
              <a:gd name="connsiteX6" fmla="*/ 1161180 w 1161180"/>
              <a:gd name="connsiteY6" fmla="*/ 802388 h 1239328"/>
              <a:gd name="connsiteX7" fmla="*/ 869600 w 1161180"/>
              <a:gd name="connsiteY7" fmla="*/ 1239328 h 1239328"/>
              <a:gd name="connsiteX8" fmla="*/ 578019 w 1161180"/>
              <a:gd name="connsiteY8" fmla="*/ 802388 h 1239328"/>
              <a:gd name="connsiteX9" fmla="*/ 706740 w 1161180"/>
              <a:gd name="connsiteY9" fmla="*/ 802388 h 1239328"/>
              <a:gd name="connsiteX10" fmla="*/ 706740 w 1161180"/>
              <a:gd name="connsiteY10" fmla="*/ 510266 h 1239328"/>
              <a:gd name="connsiteX11" fmla="*/ 522193 w 1161180"/>
              <a:gd name="connsiteY11" fmla="*/ 325719 h 1239328"/>
              <a:gd name="connsiteX12" fmla="*/ 505124 w 1161180"/>
              <a:gd name="connsiteY12" fmla="*/ 325719 h 1239328"/>
              <a:gd name="connsiteX13" fmla="*/ 320577 w 1161180"/>
              <a:gd name="connsiteY13" fmla="*/ 510266 h 123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1180" h="1239328">
                <a:moveTo>
                  <a:pt x="320577" y="510266"/>
                </a:moveTo>
                <a:lnTo>
                  <a:pt x="0" y="522418"/>
                </a:lnTo>
                <a:cubicBezTo>
                  <a:pt x="0" y="240606"/>
                  <a:pt x="223312" y="0"/>
                  <a:pt x="505124" y="0"/>
                </a:cubicBezTo>
                <a:lnTo>
                  <a:pt x="522193" y="0"/>
                </a:lnTo>
                <a:cubicBezTo>
                  <a:pt x="804005" y="0"/>
                  <a:pt x="1032459" y="228454"/>
                  <a:pt x="1032459" y="510266"/>
                </a:cubicBezTo>
                <a:lnTo>
                  <a:pt x="1032459" y="802388"/>
                </a:lnTo>
                <a:lnTo>
                  <a:pt x="1161180" y="802388"/>
                </a:lnTo>
                <a:lnTo>
                  <a:pt x="869600" y="1239328"/>
                </a:lnTo>
                <a:lnTo>
                  <a:pt x="578019" y="802388"/>
                </a:lnTo>
                <a:lnTo>
                  <a:pt x="706740" y="802388"/>
                </a:lnTo>
                <a:lnTo>
                  <a:pt x="706740" y="510266"/>
                </a:lnTo>
                <a:cubicBezTo>
                  <a:pt x="706740" y="408344"/>
                  <a:pt x="624115" y="325719"/>
                  <a:pt x="522193" y="325719"/>
                </a:cubicBezTo>
                <a:lnTo>
                  <a:pt x="505124" y="325719"/>
                </a:lnTo>
                <a:cubicBezTo>
                  <a:pt x="403202" y="325719"/>
                  <a:pt x="320577" y="408344"/>
                  <a:pt x="320577" y="510266"/>
                </a:cubicBezTo>
                <a:close/>
              </a:path>
            </a:pathLst>
          </a:custGeom>
          <a:solidFill>
            <a:srgbClr val="006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762577">
            <a:off x="6971991" y="5955046"/>
            <a:ext cx="1560102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80161" y="5666507"/>
            <a:ext cx="2196493" cy="6617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ПОТРЕБНОСТИ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ИНТЕРЕСЫ 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7" name="Развернутая стрелка 3"/>
          <p:cNvSpPr/>
          <p:nvPr/>
        </p:nvSpPr>
        <p:spPr>
          <a:xfrm rot="9475857" flipH="1" flipV="1">
            <a:off x="1532783" y="1347380"/>
            <a:ext cx="1161180" cy="1239328"/>
          </a:xfrm>
          <a:custGeom>
            <a:avLst/>
            <a:gdLst>
              <a:gd name="connsiteX0" fmla="*/ 0 w 1166322"/>
              <a:gd name="connsiteY0" fmla="*/ 1492896 h 1492896"/>
              <a:gd name="connsiteX1" fmla="*/ 0 w 1166322"/>
              <a:gd name="connsiteY1" fmla="*/ 510266 h 1492896"/>
              <a:gd name="connsiteX2" fmla="*/ 510266 w 1166322"/>
              <a:gd name="connsiteY2" fmla="*/ 0 h 1492896"/>
              <a:gd name="connsiteX3" fmla="*/ 527335 w 1166322"/>
              <a:gd name="connsiteY3" fmla="*/ 0 h 1492896"/>
              <a:gd name="connsiteX4" fmla="*/ 1037601 w 1166322"/>
              <a:gd name="connsiteY4" fmla="*/ 510266 h 1492896"/>
              <a:gd name="connsiteX5" fmla="*/ 1037601 w 1166322"/>
              <a:gd name="connsiteY5" fmla="*/ 802388 h 1492896"/>
              <a:gd name="connsiteX6" fmla="*/ 1166322 w 1166322"/>
              <a:gd name="connsiteY6" fmla="*/ 802388 h 1492896"/>
              <a:gd name="connsiteX7" fmla="*/ 874742 w 1166322"/>
              <a:gd name="connsiteY7" fmla="*/ 1239328 h 1492896"/>
              <a:gd name="connsiteX8" fmla="*/ 583161 w 1166322"/>
              <a:gd name="connsiteY8" fmla="*/ 802388 h 1492896"/>
              <a:gd name="connsiteX9" fmla="*/ 711882 w 1166322"/>
              <a:gd name="connsiteY9" fmla="*/ 802388 h 1492896"/>
              <a:gd name="connsiteX10" fmla="*/ 711882 w 1166322"/>
              <a:gd name="connsiteY10" fmla="*/ 510266 h 1492896"/>
              <a:gd name="connsiteX11" fmla="*/ 527335 w 1166322"/>
              <a:gd name="connsiteY11" fmla="*/ 325719 h 1492896"/>
              <a:gd name="connsiteX12" fmla="*/ 510266 w 1166322"/>
              <a:gd name="connsiteY12" fmla="*/ 325719 h 1492896"/>
              <a:gd name="connsiteX13" fmla="*/ 325719 w 1166322"/>
              <a:gd name="connsiteY13" fmla="*/ 510266 h 1492896"/>
              <a:gd name="connsiteX14" fmla="*/ 325719 w 1166322"/>
              <a:gd name="connsiteY14" fmla="*/ 1492896 h 1492896"/>
              <a:gd name="connsiteX15" fmla="*/ 0 w 1166322"/>
              <a:gd name="connsiteY15" fmla="*/ 1492896 h 1492896"/>
              <a:gd name="connsiteX0" fmla="*/ 0 w 1166322"/>
              <a:gd name="connsiteY0" fmla="*/ 1492896 h 1492896"/>
              <a:gd name="connsiteX1" fmla="*/ 0 w 1166322"/>
              <a:gd name="connsiteY1" fmla="*/ 510266 h 1492896"/>
              <a:gd name="connsiteX2" fmla="*/ 510266 w 1166322"/>
              <a:gd name="connsiteY2" fmla="*/ 0 h 1492896"/>
              <a:gd name="connsiteX3" fmla="*/ 527335 w 1166322"/>
              <a:gd name="connsiteY3" fmla="*/ 0 h 1492896"/>
              <a:gd name="connsiteX4" fmla="*/ 1037601 w 1166322"/>
              <a:gd name="connsiteY4" fmla="*/ 510266 h 1492896"/>
              <a:gd name="connsiteX5" fmla="*/ 1037601 w 1166322"/>
              <a:gd name="connsiteY5" fmla="*/ 802388 h 1492896"/>
              <a:gd name="connsiteX6" fmla="*/ 1166322 w 1166322"/>
              <a:gd name="connsiteY6" fmla="*/ 802388 h 1492896"/>
              <a:gd name="connsiteX7" fmla="*/ 874742 w 1166322"/>
              <a:gd name="connsiteY7" fmla="*/ 1239328 h 1492896"/>
              <a:gd name="connsiteX8" fmla="*/ 583161 w 1166322"/>
              <a:gd name="connsiteY8" fmla="*/ 802388 h 1492896"/>
              <a:gd name="connsiteX9" fmla="*/ 711882 w 1166322"/>
              <a:gd name="connsiteY9" fmla="*/ 802388 h 1492896"/>
              <a:gd name="connsiteX10" fmla="*/ 711882 w 1166322"/>
              <a:gd name="connsiteY10" fmla="*/ 510266 h 1492896"/>
              <a:gd name="connsiteX11" fmla="*/ 527335 w 1166322"/>
              <a:gd name="connsiteY11" fmla="*/ 325719 h 1492896"/>
              <a:gd name="connsiteX12" fmla="*/ 510266 w 1166322"/>
              <a:gd name="connsiteY12" fmla="*/ 325719 h 1492896"/>
              <a:gd name="connsiteX13" fmla="*/ 325719 w 1166322"/>
              <a:gd name="connsiteY13" fmla="*/ 510266 h 1492896"/>
              <a:gd name="connsiteX14" fmla="*/ 303768 w 1166322"/>
              <a:gd name="connsiteY14" fmla="*/ 628191 h 1492896"/>
              <a:gd name="connsiteX15" fmla="*/ 0 w 1166322"/>
              <a:gd name="connsiteY15" fmla="*/ 1492896 h 1492896"/>
              <a:gd name="connsiteX0" fmla="*/ 0 w 1172849"/>
              <a:gd name="connsiteY0" fmla="*/ 664650 h 1239328"/>
              <a:gd name="connsiteX1" fmla="*/ 6527 w 1172849"/>
              <a:gd name="connsiteY1" fmla="*/ 510266 h 1239328"/>
              <a:gd name="connsiteX2" fmla="*/ 516793 w 1172849"/>
              <a:gd name="connsiteY2" fmla="*/ 0 h 1239328"/>
              <a:gd name="connsiteX3" fmla="*/ 533862 w 1172849"/>
              <a:gd name="connsiteY3" fmla="*/ 0 h 1239328"/>
              <a:gd name="connsiteX4" fmla="*/ 1044128 w 1172849"/>
              <a:gd name="connsiteY4" fmla="*/ 510266 h 1239328"/>
              <a:gd name="connsiteX5" fmla="*/ 1044128 w 1172849"/>
              <a:gd name="connsiteY5" fmla="*/ 802388 h 1239328"/>
              <a:gd name="connsiteX6" fmla="*/ 1172849 w 1172849"/>
              <a:gd name="connsiteY6" fmla="*/ 802388 h 1239328"/>
              <a:gd name="connsiteX7" fmla="*/ 881269 w 1172849"/>
              <a:gd name="connsiteY7" fmla="*/ 1239328 h 1239328"/>
              <a:gd name="connsiteX8" fmla="*/ 589688 w 1172849"/>
              <a:gd name="connsiteY8" fmla="*/ 802388 h 1239328"/>
              <a:gd name="connsiteX9" fmla="*/ 718409 w 1172849"/>
              <a:gd name="connsiteY9" fmla="*/ 802388 h 1239328"/>
              <a:gd name="connsiteX10" fmla="*/ 718409 w 1172849"/>
              <a:gd name="connsiteY10" fmla="*/ 510266 h 1239328"/>
              <a:gd name="connsiteX11" fmla="*/ 533862 w 1172849"/>
              <a:gd name="connsiteY11" fmla="*/ 325719 h 1239328"/>
              <a:gd name="connsiteX12" fmla="*/ 516793 w 1172849"/>
              <a:gd name="connsiteY12" fmla="*/ 325719 h 1239328"/>
              <a:gd name="connsiteX13" fmla="*/ 332246 w 1172849"/>
              <a:gd name="connsiteY13" fmla="*/ 510266 h 1239328"/>
              <a:gd name="connsiteX14" fmla="*/ 310295 w 1172849"/>
              <a:gd name="connsiteY14" fmla="*/ 628191 h 1239328"/>
              <a:gd name="connsiteX15" fmla="*/ 0 w 1172849"/>
              <a:gd name="connsiteY15" fmla="*/ 664650 h 1239328"/>
              <a:gd name="connsiteX0" fmla="*/ 0 w 1172849"/>
              <a:gd name="connsiteY0" fmla="*/ 664650 h 1239328"/>
              <a:gd name="connsiteX1" fmla="*/ 6527 w 1172849"/>
              <a:gd name="connsiteY1" fmla="*/ 510266 h 1239328"/>
              <a:gd name="connsiteX2" fmla="*/ 516793 w 1172849"/>
              <a:gd name="connsiteY2" fmla="*/ 0 h 1239328"/>
              <a:gd name="connsiteX3" fmla="*/ 533862 w 1172849"/>
              <a:gd name="connsiteY3" fmla="*/ 0 h 1239328"/>
              <a:gd name="connsiteX4" fmla="*/ 1044128 w 1172849"/>
              <a:gd name="connsiteY4" fmla="*/ 510266 h 1239328"/>
              <a:gd name="connsiteX5" fmla="*/ 1044128 w 1172849"/>
              <a:gd name="connsiteY5" fmla="*/ 802388 h 1239328"/>
              <a:gd name="connsiteX6" fmla="*/ 1172849 w 1172849"/>
              <a:gd name="connsiteY6" fmla="*/ 802388 h 1239328"/>
              <a:gd name="connsiteX7" fmla="*/ 881269 w 1172849"/>
              <a:gd name="connsiteY7" fmla="*/ 1239328 h 1239328"/>
              <a:gd name="connsiteX8" fmla="*/ 589688 w 1172849"/>
              <a:gd name="connsiteY8" fmla="*/ 802388 h 1239328"/>
              <a:gd name="connsiteX9" fmla="*/ 718409 w 1172849"/>
              <a:gd name="connsiteY9" fmla="*/ 802388 h 1239328"/>
              <a:gd name="connsiteX10" fmla="*/ 718409 w 1172849"/>
              <a:gd name="connsiteY10" fmla="*/ 510266 h 1239328"/>
              <a:gd name="connsiteX11" fmla="*/ 533862 w 1172849"/>
              <a:gd name="connsiteY11" fmla="*/ 325719 h 1239328"/>
              <a:gd name="connsiteX12" fmla="*/ 516793 w 1172849"/>
              <a:gd name="connsiteY12" fmla="*/ 325719 h 1239328"/>
              <a:gd name="connsiteX13" fmla="*/ 332246 w 1172849"/>
              <a:gd name="connsiteY13" fmla="*/ 510266 h 1239328"/>
              <a:gd name="connsiteX14" fmla="*/ 0 w 1172849"/>
              <a:gd name="connsiteY14" fmla="*/ 664650 h 1239328"/>
              <a:gd name="connsiteX0" fmla="*/ 325719 w 1166322"/>
              <a:gd name="connsiteY0" fmla="*/ 510266 h 1239328"/>
              <a:gd name="connsiteX1" fmla="*/ 0 w 1166322"/>
              <a:gd name="connsiteY1" fmla="*/ 510266 h 1239328"/>
              <a:gd name="connsiteX2" fmla="*/ 510266 w 1166322"/>
              <a:gd name="connsiteY2" fmla="*/ 0 h 1239328"/>
              <a:gd name="connsiteX3" fmla="*/ 527335 w 1166322"/>
              <a:gd name="connsiteY3" fmla="*/ 0 h 1239328"/>
              <a:gd name="connsiteX4" fmla="*/ 1037601 w 1166322"/>
              <a:gd name="connsiteY4" fmla="*/ 510266 h 1239328"/>
              <a:gd name="connsiteX5" fmla="*/ 1037601 w 1166322"/>
              <a:gd name="connsiteY5" fmla="*/ 802388 h 1239328"/>
              <a:gd name="connsiteX6" fmla="*/ 1166322 w 1166322"/>
              <a:gd name="connsiteY6" fmla="*/ 802388 h 1239328"/>
              <a:gd name="connsiteX7" fmla="*/ 874742 w 1166322"/>
              <a:gd name="connsiteY7" fmla="*/ 1239328 h 1239328"/>
              <a:gd name="connsiteX8" fmla="*/ 583161 w 1166322"/>
              <a:gd name="connsiteY8" fmla="*/ 802388 h 1239328"/>
              <a:gd name="connsiteX9" fmla="*/ 711882 w 1166322"/>
              <a:gd name="connsiteY9" fmla="*/ 802388 h 1239328"/>
              <a:gd name="connsiteX10" fmla="*/ 711882 w 1166322"/>
              <a:gd name="connsiteY10" fmla="*/ 510266 h 1239328"/>
              <a:gd name="connsiteX11" fmla="*/ 527335 w 1166322"/>
              <a:gd name="connsiteY11" fmla="*/ 325719 h 1239328"/>
              <a:gd name="connsiteX12" fmla="*/ 510266 w 1166322"/>
              <a:gd name="connsiteY12" fmla="*/ 325719 h 1239328"/>
              <a:gd name="connsiteX13" fmla="*/ 325719 w 1166322"/>
              <a:gd name="connsiteY13" fmla="*/ 510266 h 1239328"/>
              <a:gd name="connsiteX0" fmla="*/ 320577 w 1161180"/>
              <a:gd name="connsiteY0" fmla="*/ 510266 h 1239328"/>
              <a:gd name="connsiteX1" fmla="*/ 0 w 1161180"/>
              <a:gd name="connsiteY1" fmla="*/ 522418 h 1239328"/>
              <a:gd name="connsiteX2" fmla="*/ 505124 w 1161180"/>
              <a:gd name="connsiteY2" fmla="*/ 0 h 1239328"/>
              <a:gd name="connsiteX3" fmla="*/ 522193 w 1161180"/>
              <a:gd name="connsiteY3" fmla="*/ 0 h 1239328"/>
              <a:gd name="connsiteX4" fmla="*/ 1032459 w 1161180"/>
              <a:gd name="connsiteY4" fmla="*/ 510266 h 1239328"/>
              <a:gd name="connsiteX5" fmla="*/ 1032459 w 1161180"/>
              <a:gd name="connsiteY5" fmla="*/ 802388 h 1239328"/>
              <a:gd name="connsiteX6" fmla="*/ 1161180 w 1161180"/>
              <a:gd name="connsiteY6" fmla="*/ 802388 h 1239328"/>
              <a:gd name="connsiteX7" fmla="*/ 869600 w 1161180"/>
              <a:gd name="connsiteY7" fmla="*/ 1239328 h 1239328"/>
              <a:gd name="connsiteX8" fmla="*/ 578019 w 1161180"/>
              <a:gd name="connsiteY8" fmla="*/ 802388 h 1239328"/>
              <a:gd name="connsiteX9" fmla="*/ 706740 w 1161180"/>
              <a:gd name="connsiteY9" fmla="*/ 802388 h 1239328"/>
              <a:gd name="connsiteX10" fmla="*/ 706740 w 1161180"/>
              <a:gd name="connsiteY10" fmla="*/ 510266 h 1239328"/>
              <a:gd name="connsiteX11" fmla="*/ 522193 w 1161180"/>
              <a:gd name="connsiteY11" fmla="*/ 325719 h 1239328"/>
              <a:gd name="connsiteX12" fmla="*/ 505124 w 1161180"/>
              <a:gd name="connsiteY12" fmla="*/ 325719 h 1239328"/>
              <a:gd name="connsiteX13" fmla="*/ 320577 w 1161180"/>
              <a:gd name="connsiteY13" fmla="*/ 510266 h 123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1180" h="1239328">
                <a:moveTo>
                  <a:pt x="320577" y="510266"/>
                </a:moveTo>
                <a:lnTo>
                  <a:pt x="0" y="522418"/>
                </a:lnTo>
                <a:cubicBezTo>
                  <a:pt x="0" y="240606"/>
                  <a:pt x="223312" y="0"/>
                  <a:pt x="505124" y="0"/>
                </a:cubicBezTo>
                <a:lnTo>
                  <a:pt x="522193" y="0"/>
                </a:lnTo>
                <a:cubicBezTo>
                  <a:pt x="804005" y="0"/>
                  <a:pt x="1032459" y="228454"/>
                  <a:pt x="1032459" y="510266"/>
                </a:cubicBezTo>
                <a:lnTo>
                  <a:pt x="1032459" y="802388"/>
                </a:lnTo>
                <a:lnTo>
                  <a:pt x="1161180" y="802388"/>
                </a:lnTo>
                <a:lnTo>
                  <a:pt x="869600" y="1239328"/>
                </a:lnTo>
                <a:lnTo>
                  <a:pt x="578019" y="802388"/>
                </a:lnTo>
                <a:lnTo>
                  <a:pt x="706740" y="802388"/>
                </a:lnTo>
                <a:lnTo>
                  <a:pt x="706740" y="510266"/>
                </a:lnTo>
                <a:cubicBezTo>
                  <a:pt x="706740" y="408344"/>
                  <a:pt x="624115" y="325719"/>
                  <a:pt x="522193" y="325719"/>
                </a:cubicBezTo>
                <a:lnTo>
                  <a:pt x="505124" y="325719"/>
                </a:lnTo>
                <a:cubicBezTo>
                  <a:pt x="403202" y="325719"/>
                  <a:pt x="320577" y="408344"/>
                  <a:pt x="320577" y="510266"/>
                </a:cubicBezTo>
                <a:close/>
              </a:path>
            </a:pathLst>
          </a:custGeom>
          <a:solidFill>
            <a:srgbClr val="2F588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46654" y="1900032"/>
            <a:ext cx="181246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2200" b="1" dirty="0" smtClean="0">
                <a:solidFill>
                  <a:srgbClr val="2F588A"/>
                </a:solidFill>
              </a:rPr>
              <a:t>ВЫЗОВЫ</a:t>
            </a:r>
          </a:p>
          <a:p>
            <a:pPr algn="r"/>
            <a:r>
              <a:rPr lang="ru-RU" sz="2200" b="1" dirty="0" smtClean="0">
                <a:solidFill>
                  <a:srgbClr val="2F588A"/>
                </a:solidFill>
              </a:rPr>
              <a:t>ЗАДАЧИ</a:t>
            </a:r>
            <a:endParaRPr lang="ru-RU" sz="2200" b="1" dirty="0">
              <a:solidFill>
                <a:srgbClr val="2F58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20910" y="2067857"/>
            <a:ext cx="3132000" cy="1944000"/>
          </a:xfrm>
          <a:prstGeom prst="rect">
            <a:avLst/>
          </a:prstGeom>
          <a:solidFill>
            <a:srgbClr val="3399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67350" y="4041899"/>
            <a:ext cx="3132000" cy="1944000"/>
          </a:xfrm>
          <a:prstGeom prst="rect">
            <a:avLst/>
          </a:prstGeom>
          <a:solidFill>
            <a:srgbClr val="D5381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67350" y="2067857"/>
            <a:ext cx="3132000" cy="1944000"/>
          </a:xfrm>
          <a:prstGeom prst="rect">
            <a:avLst/>
          </a:prstGeom>
          <a:solidFill>
            <a:srgbClr val="355D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ПЛЮСЫ И МИНУСЫ МОДЕЛИ 1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C:\Users\zalega\Desktop\Сетевое взаимодействие\Картинки\Миньоны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9228" y="3906479"/>
            <a:ext cx="4422282" cy="27820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47850" y="2504047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Быстрое получение ответов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7350" y="2504047"/>
            <a:ext cx="3132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/>
              <a:t>Потребительское </a:t>
            </a:r>
            <a:r>
              <a:rPr lang="ru-RU" sz="2000" dirty="0" smtClean="0"/>
              <a:t>отношение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/>
              <a:t>Нет </a:t>
            </a:r>
            <a:r>
              <a:rPr lang="ru-RU" sz="2000" dirty="0"/>
              <a:t>гарантии качества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7350" y="4229491"/>
            <a:ext cx="313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/>
              <a:t>Короткий срок жизни 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Быстрое угасание интереса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/>
              <a:t>НЕУПРАВЛЯЕМОСТЬ</a:t>
            </a:r>
            <a:endParaRPr lang="ru-RU" sz="2000" dirty="0"/>
          </a:p>
        </p:txBody>
      </p:sp>
      <p:pic>
        <p:nvPicPr>
          <p:cNvPr id="12" name="Рисунок 11" descr="plus-na-minus.png"/>
          <p:cNvPicPr>
            <a:picLocks noChangeAspect="1"/>
          </p:cNvPicPr>
          <p:nvPr/>
        </p:nvPicPr>
        <p:blipFill>
          <a:blip r:embed="rId3" cstate="print"/>
          <a:srcRect l="52600"/>
          <a:stretch>
            <a:fillRect/>
          </a:stretch>
        </p:blipFill>
        <p:spPr>
          <a:xfrm>
            <a:off x="872270" y="1301628"/>
            <a:ext cx="1097280" cy="1099603"/>
          </a:xfrm>
          <a:prstGeom prst="rect">
            <a:avLst/>
          </a:prstGeom>
        </p:spPr>
      </p:pic>
      <p:pic>
        <p:nvPicPr>
          <p:cNvPr id="11" name="Рисунок 10" descr="plus-na-minus.png"/>
          <p:cNvPicPr>
            <a:picLocks noChangeAspect="1"/>
          </p:cNvPicPr>
          <p:nvPr/>
        </p:nvPicPr>
        <p:blipFill>
          <a:blip r:embed="rId3" cstate="print"/>
          <a:srcRect r="52400"/>
          <a:stretch>
            <a:fillRect/>
          </a:stretch>
        </p:blipFill>
        <p:spPr>
          <a:xfrm>
            <a:off x="4925060" y="1263528"/>
            <a:ext cx="1116941" cy="1114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234\Pictures\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1136333"/>
            <a:ext cx="6731000" cy="499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4450"/>
            <a:ext cx="7196647" cy="990600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 ТИПУ ФОРМИРОВАНИЯ ИЕРАРХИЧЕСКОЙ СИСТЕМЫ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0d09ba5fbcc88dc8dafb6c1d9d0bd5f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" y="4393406"/>
            <a:ext cx="9144000" cy="2464594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33670" y="1412816"/>
            <a:ext cx="3341304" cy="1372829"/>
            <a:chOff x="224856" y="2152691"/>
            <a:chExt cx="3917789" cy="168059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24856" y="2152691"/>
              <a:ext cx="3059864" cy="1368001"/>
            </a:xfrm>
            <a:prstGeom prst="round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95898" y="2379235"/>
              <a:ext cx="3646747" cy="1454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C7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Каскадная</a:t>
              </a:r>
              <a:endParaRPr lang="ru-RU" sz="20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86010" y="2248806"/>
              <a:ext cx="471948" cy="471948"/>
            </a:xfrm>
            <a:prstGeom prst="ellipse">
              <a:avLst/>
            </a:prstGeom>
            <a:solidFill>
              <a:srgbClr val="5C73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4450"/>
            <a:ext cx="7227127" cy="990600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КАСКАДНОЙ 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ОРГАНИЗАЦИИ СМО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17158" y="1289020"/>
            <a:ext cx="4395788" cy="5206662"/>
            <a:chOff x="1709737" y="1047750"/>
            <a:chExt cx="4905375" cy="5810250"/>
          </a:xfrm>
        </p:grpSpPr>
        <p:sp>
          <p:nvSpPr>
            <p:cNvPr id="8" name="Равнобедренный треугольник 7"/>
            <p:cNvSpPr/>
            <p:nvPr/>
          </p:nvSpPr>
          <p:spPr>
            <a:xfrm flipV="1">
              <a:off x="1709737" y="5257800"/>
              <a:ext cx="4905375" cy="1600200"/>
            </a:xfrm>
            <a:prstGeom prst="triangle">
              <a:avLst>
                <a:gd name="adj" fmla="val 50388"/>
              </a:avLst>
            </a:prstGeom>
            <a:solidFill>
              <a:srgbClr val="2F5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959578" y="1047750"/>
              <a:ext cx="4338721" cy="4218530"/>
              <a:chOff x="1947483" y="1047750"/>
              <a:chExt cx="4338721" cy="4218530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947483" y="1047750"/>
                <a:ext cx="4324350" cy="1114425"/>
              </a:xfrm>
              <a:prstGeom prst="rect">
                <a:avLst/>
              </a:prstGeom>
              <a:solidFill>
                <a:srgbClr val="558B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Краевое СМО 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947483" y="2453927"/>
                <a:ext cx="4324350" cy="1114425"/>
              </a:xfrm>
              <a:prstGeom prst="rect">
                <a:avLst/>
              </a:prstGeom>
              <a:solidFill>
                <a:srgbClr val="33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947483" y="3860104"/>
                <a:ext cx="4324350" cy="1114425"/>
              </a:xfrm>
              <a:prstGeom prst="rect">
                <a:avLst/>
              </a:prstGeom>
              <a:solidFill>
                <a:srgbClr val="D538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араллелограмм 12"/>
              <p:cNvSpPr/>
              <p:nvPr/>
            </p:nvSpPr>
            <p:spPr>
              <a:xfrm flipH="1">
                <a:off x="1947483" y="2162175"/>
                <a:ext cx="4338721" cy="291752"/>
              </a:xfrm>
              <a:prstGeom prst="parallelogram">
                <a:avLst>
                  <a:gd name="adj" fmla="val 314624"/>
                </a:avLst>
              </a:prstGeom>
              <a:gradFill flip="none" rotWithShape="1">
                <a:gsLst>
                  <a:gs pos="0">
                    <a:srgbClr val="558BB8">
                      <a:shade val="30000"/>
                      <a:satMod val="115000"/>
                    </a:srgbClr>
                  </a:gs>
                  <a:gs pos="50000">
                    <a:srgbClr val="558BB8">
                      <a:shade val="67500"/>
                      <a:satMod val="115000"/>
                    </a:srgbClr>
                  </a:gs>
                  <a:gs pos="100000">
                    <a:srgbClr val="558BB8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араллелограмм 13"/>
              <p:cNvSpPr/>
              <p:nvPr/>
            </p:nvSpPr>
            <p:spPr>
              <a:xfrm flipH="1">
                <a:off x="1947483" y="3568352"/>
                <a:ext cx="4338721" cy="291752"/>
              </a:xfrm>
              <a:prstGeom prst="parallelogram">
                <a:avLst>
                  <a:gd name="adj" fmla="val 314624"/>
                </a:avLst>
              </a:prstGeom>
              <a:gradFill flip="none" rotWithShape="1">
                <a:gsLst>
                  <a:gs pos="0">
                    <a:srgbClr val="339933">
                      <a:shade val="30000"/>
                      <a:satMod val="115000"/>
                    </a:srgbClr>
                  </a:gs>
                  <a:gs pos="50000">
                    <a:srgbClr val="339933">
                      <a:shade val="67500"/>
                      <a:satMod val="115000"/>
                    </a:srgbClr>
                  </a:gs>
                  <a:gs pos="100000">
                    <a:srgbClr val="339933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араллелограмм 14"/>
              <p:cNvSpPr/>
              <p:nvPr/>
            </p:nvSpPr>
            <p:spPr>
              <a:xfrm flipH="1">
                <a:off x="1947483" y="4974528"/>
                <a:ext cx="4338721" cy="291752"/>
              </a:xfrm>
              <a:prstGeom prst="parallelogram">
                <a:avLst>
                  <a:gd name="adj" fmla="val 314624"/>
                </a:avLst>
              </a:prstGeom>
              <a:gradFill flip="none" rotWithShape="1">
                <a:gsLst>
                  <a:gs pos="0">
                    <a:srgbClr val="D53819">
                      <a:shade val="30000"/>
                      <a:satMod val="115000"/>
                    </a:srgbClr>
                  </a:gs>
                  <a:gs pos="50000">
                    <a:srgbClr val="D53819">
                      <a:shade val="67500"/>
                      <a:satMod val="115000"/>
                    </a:srgbClr>
                  </a:gs>
                  <a:gs pos="100000">
                    <a:srgbClr val="D53819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5013960" y="1289020"/>
            <a:ext cx="108000" cy="997200"/>
          </a:xfrm>
          <a:prstGeom prst="rect">
            <a:avLst/>
          </a:prstGeom>
          <a:solidFill>
            <a:srgbClr val="558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80660" y="1602954"/>
            <a:ext cx="328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КРАЕВОЙ УРОВЕНЬ – КИПК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" y="2603063"/>
            <a:ext cx="164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</a:rPr>
              <a:t>Городское </a:t>
            </a:r>
            <a:r>
              <a:rPr lang="ru-RU" sz="2400" dirty="0" smtClean="0">
                <a:solidFill>
                  <a:schemeClr val="bg1"/>
                </a:solidFill>
              </a:rPr>
              <a:t>СМО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2610683"/>
            <a:ext cx="164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Районное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СМО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7850" y="297239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</a:rPr>
              <a:t>&amp;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13960" y="2549846"/>
            <a:ext cx="108000" cy="99720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280660" y="2863780"/>
            <a:ext cx="352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МУНИЦИПАЛЬНЫЙ УРОВЕНЬ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00100" y="3985378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МО учителей в школе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3985378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МО учителей в школе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7850" y="4244935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13960" y="3809943"/>
            <a:ext cx="108000" cy="997200"/>
          </a:xfrm>
          <a:prstGeom prst="rect">
            <a:avLst/>
          </a:prstGeom>
          <a:solidFill>
            <a:srgbClr val="D53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280660" y="4123877"/>
            <a:ext cx="271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ШКОЛЬНЫЙ УРОВЕНЬ</a:t>
            </a:r>
            <a:endParaRPr lang="ru-RU" dirty="0"/>
          </a:p>
        </p:txBody>
      </p:sp>
      <p:pic>
        <p:nvPicPr>
          <p:cNvPr id="1026" name="Picture 2" descr="E:\Мои рисунки\Растровые\Иконки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43" y="5224636"/>
            <a:ext cx="774954" cy="7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рисунки\Растровые\Иконки\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49" y="5243297"/>
            <a:ext cx="746907" cy="7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 rot="19500000">
            <a:off x="3435099" y="573851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rot="2100000" flipH="1">
            <a:off x="717202" y="573851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УЧИТЕЛЯ</a:t>
            </a:r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Рукописный ввод 2"/>
              <p14:cNvContentPartPr/>
              <p14:nvPr/>
            </p14:nvContentPartPr>
            <p14:xfrm>
              <a:off x="5284440" y="786600"/>
              <a:ext cx="1083960" cy="10404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600" y="722880"/>
                <a:ext cx="11156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Рукописный ввод 3"/>
              <p14:cNvContentPartPr/>
              <p14:nvPr/>
            </p14:nvContentPartPr>
            <p14:xfrm>
              <a:off x="1276560" y="4438080"/>
              <a:ext cx="1054440" cy="8964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0720" y="4374720"/>
                <a:ext cx="10861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Рукописный ввод 4"/>
              <p14:cNvContentPartPr/>
              <p14:nvPr/>
            </p14:nvContentPartPr>
            <p14:xfrm>
              <a:off x="430560" y="2048400"/>
              <a:ext cx="683280" cy="342936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4720" y="1984680"/>
                <a:ext cx="714960" cy="355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4660</TotalTime>
  <Words>491</Words>
  <Application>Microsoft Office PowerPoint</Application>
  <PresentationFormat>Экран (4:3)</PresentationFormat>
  <Paragraphs>139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Optima Cyr</vt:lpstr>
      <vt:lpstr>Wingdings</vt:lpstr>
      <vt:lpstr>Wingdings 2</vt:lpstr>
      <vt:lpstr>5_ипк новый</vt:lpstr>
      <vt:lpstr>3:0 в нашу пользу или КАК СТАНОВИЛИСЬ  СЕТЕВЫЕ ПРОФЕССИОНАЛЬНЫЕ СООБЩЕСТВА В КРАСНОЯРСКОМ КРАЕ</vt:lpstr>
      <vt:lpstr>КРАСНОЯРСКИЙ КРАЙ</vt:lpstr>
      <vt:lpstr>ПРЕДМЕТНОЕ  СЕТЕВОЕ СООБЩЕСТВО В КРАЕ</vt:lpstr>
      <vt:lpstr>ХРОНИКИ СЕТЕВОГО ВЗАИМОДЕЙСТВИЯ (2008-2017) </vt:lpstr>
      <vt:lpstr>ПО ТИПУ СОЦИАЛЬНОЙ СЕТИ </vt:lpstr>
      <vt:lpstr>ПРИНЦИПЫ  ФУНКЦИОНИРОВАНИЯ </vt:lpstr>
      <vt:lpstr>ПЛЮСЫ И МИНУСЫ МОДЕЛИ 1 </vt:lpstr>
      <vt:lpstr>ПО ТИПУ ФОРМИРОВАНИЯ ИЕРАРХИЧЕСКОЙ СИСТЕМЫ</vt:lpstr>
      <vt:lpstr>УЧАСТНИКИ КАСКАДНОЙ  МОДЕЛИ ОРГАНИЗАЦИИ СМО</vt:lpstr>
      <vt:lpstr>ПЛЮСЫ И МИНУСЫ МОДЕЛИ 2 </vt:lpstr>
      <vt:lpstr>ПРОЕКТНЫЙ ПОДХОД К ПОСТРОЕНИЮ МОДЕЛИ </vt:lpstr>
      <vt:lpstr>МОДЕЛЬ 3 </vt:lpstr>
      <vt:lpstr>СЕТЕВЫЕ ТЕМАТИЧЕСКИЕ ГРУППЫ</vt:lpstr>
      <vt:lpstr>krasenglishteachers.jimdo.com</vt:lpstr>
      <vt:lpstr>Презентация PowerPoint</vt:lpstr>
      <vt:lpstr>Презентация PowerPoint</vt:lpstr>
      <vt:lpstr>КАТЕГОРИИ УЧАСТНИКОВ  В СООБЩЕСТВЕ</vt:lpstr>
      <vt:lpstr>КАК УДЕРЖАТЬ УЧАСТНИКОВ?</vt:lpstr>
      <vt:lpstr>3 МОДЕЛИ  СЕТЕВОГО ВЗАИМОДЕЙСТВИЯ </vt:lpstr>
      <vt:lpstr>ИНСТИТУАЛИЗАЦИЯ  СЕТЕВОГО СООБЩЕСТВА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Vebinar</cp:lastModifiedBy>
  <cp:revision>702</cp:revision>
  <cp:lastPrinted>2017-08-19T02:47:20Z</cp:lastPrinted>
  <dcterms:created xsi:type="dcterms:W3CDTF">2013-10-16T01:52:50Z</dcterms:created>
  <dcterms:modified xsi:type="dcterms:W3CDTF">2017-08-21T12:48:52Z</dcterms:modified>
</cp:coreProperties>
</file>