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14" r:id="rId3"/>
    <p:sldId id="257" r:id="rId4"/>
    <p:sldId id="258" r:id="rId5"/>
    <p:sldId id="296" r:id="rId6"/>
    <p:sldId id="351" r:id="rId7"/>
    <p:sldId id="352" r:id="rId8"/>
    <p:sldId id="297" r:id="rId9"/>
    <p:sldId id="298" r:id="rId10"/>
    <p:sldId id="299" r:id="rId11"/>
    <p:sldId id="353" r:id="rId12"/>
    <p:sldId id="315" r:id="rId13"/>
    <p:sldId id="350" r:id="rId14"/>
    <p:sldId id="349" r:id="rId15"/>
    <p:sldId id="302" r:id="rId16"/>
    <p:sldId id="348" r:id="rId17"/>
    <p:sldId id="268" r:id="rId18"/>
    <p:sldId id="269" r:id="rId19"/>
    <p:sldId id="301" r:id="rId20"/>
    <p:sldId id="355" r:id="rId21"/>
    <p:sldId id="354" r:id="rId22"/>
    <p:sldId id="316" r:id="rId23"/>
    <p:sldId id="356" r:id="rId24"/>
    <p:sldId id="317" r:id="rId25"/>
    <p:sldId id="318" r:id="rId26"/>
    <p:sldId id="357" r:id="rId27"/>
    <p:sldId id="358" r:id="rId28"/>
    <p:sldId id="321" r:id="rId29"/>
    <p:sldId id="322" r:id="rId30"/>
    <p:sldId id="359" r:id="rId31"/>
    <p:sldId id="360" r:id="rId32"/>
    <p:sldId id="325" r:id="rId33"/>
    <p:sldId id="326" r:id="rId34"/>
    <p:sldId id="361" r:id="rId35"/>
    <p:sldId id="377" r:id="rId36"/>
    <p:sldId id="378" r:id="rId37"/>
    <p:sldId id="379" r:id="rId38"/>
    <p:sldId id="380" r:id="rId39"/>
    <p:sldId id="362" r:id="rId40"/>
    <p:sldId id="363" r:id="rId41"/>
    <p:sldId id="364" r:id="rId42"/>
    <p:sldId id="376" r:id="rId43"/>
    <p:sldId id="331" r:id="rId44"/>
    <p:sldId id="332" r:id="rId45"/>
    <p:sldId id="334" r:id="rId46"/>
    <p:sldId id="368" r:id="rId47"/>
    <p:sldId id="365" r:id="rId48"/>
    <p:sldId id="366" r:id="rId49"/>
    <p:sldId id="367" r:id="rId50"/>
    <p:sldId id="277" r:id="rId51"/>
    <p:sldId id="289" r:id="rId52"/>
    <p:sldId id="293" r:id="rId53"/>
    <p:sldId id="294" r:id="rId54"/>
    <p:sldId id="369" r:id="rId55"/>
    <p:sldId id="383" r:id="rId56"/>
    <p:sldId id="370" r:id="rId57"/>
    <p:sldId id="371" r:id="rId58"/>
    <p:sldId id="274" r:id="rId59"/>
    <p:sldId id="342" r:id="rId60"/>
    <p:sldId id="341" r:id="rId61"/>
    <p:sldId id="381" r:id="rId62"/>
    <p:sldId id="374" r:id="rId63"/>
    <p:sldId id="375" r:id="rId64"/>
    <p:sldId id="343" r:id="rId65"/>
    <p:sldId id="344" r:id="rId66"/>
    <p:sldId id="345" r:id="rId67"/>
    <p:sldId id="346" r:id="rId68"/>
    <p:sldId id="347" r:id="rId69"/>
    <p:sldId id="292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2F58F-48EF-4E6D-B07E-215E21F613C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39A4BA-30E1-47C0-9743-BA1FF7A69A18}">
      <dgm:prSet phldrT="[Текст]" custT="1"/>
      <dgm:spPr/>
      <dgm:t>
        <a:bodyPr/>
        <a:lstStyle/>
        <a:p>
          <a:r>
            <a:rPr lang="ru-RU" sz="2400" b="1" dirty="0" err="1" smtClean="0">
              <a:latin typeface="Georgia" panose="02040502050405020303" pitchFamily="18" charset="0"/>
            </a:rPr>
            <a:t>Ориги-нальная</a:t>
          </a:r>
          <a:r>
            <a:rPr lang="ru-RU" sz="2400" b="1" dirty="0" smtClean="0">
              <a:latin typeface="Georgia" panose="02040502050405020303" pitchFamily="18" charset="0"/>
            </a:rPr>
            <a:t> задача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157E52E1-60BB-4F24-8C38-AA9371203C81}" type="parTrans" cxnId="{A7A33B90-56E6-439F-93AD-FB4258A44A91}">
      <dgm:prSet/>
      <dgm:spPr/>
      <dgm:t>
        <a:bodyPr/>
        <a:lstStyle/>
        <a:p>
          <a:endParaRPr lang="ru-RU"/>
        </a:p>
      </dgm:t>
    </dgm:pt>
    <dgm:pt modelId="{7EA56EC5-5803-403D-9ED4-8EEEB60852E4}" type="sibTrans" cxnId="{A7A33B90-56E6-439F-93AD-FB4258A44A91}">
      <dgm:prSet/>
      <dgm:spPr/>
      <dgm:t>
        <a:bodyPr/>
        <a:lstStyle/>
        <a:p>
          <a:endParaRPr lang="ru-RU"/>
        </a:p>
      </dgm:t>
    </dgm:pt>
    <dgm:pt modelId="{1DE515C3-2FC0-4DE0-8023-3892E3F869CB}">
      <dgm:prSet phldrT="[Текст]" custT="1"/>
      <dgm:spPr/>
      <dgm:t>
        <a:bodyPr/>
        <a:lstStyle/>
        <a:p>
          <a:r>
            <a:rPr lang="ru-RU" sz="2400" b="1" dirty="0" err="1" smtClean="0">
              <a:latin typeface="Georgia" panose="02040502050405020303" pitchFamily="18" charset="0"/>
            </a:rPr>
            <a:t>Хими-ческая</a:t>
          </a:r>
          <a:r>
            <a:rPr lang="ru-RU" sz="2400" b="1" dirty="0" smtClean="0">
              <a:latin typeface="Georgia" panose="02040502050405020303" pitchFamily="18" charset="0"/>
            </a:rPr>
            <a:t> игротека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922469D4-C846-4CF3-B17A-8F098B7388E9}" type="parTrans" cxnId="{03F790A8-6200-4747-BA89-9DA4E3FE1C71}">
      <dgm:prSet/>
      <dgm:spPr/>
      <dgm:t>
        <a:bodyPr/>
        <a:lstStyle/>
        <a:p>
          <a:endParaRPr lang="ru-RU"/>
        </a:p>
      </dgm:t>
    </dgm:pt>
    <dgm:pt modelId="{E2634F8A-680D-40F4-8F4B-D0CE993B5E14}" type="sibTrans" cxnId="{03F790A8-6200-4747-BA89-9DA4E3FE1C71}">
      <dgm:prSet/>
      <dgm:spPr/>
      <dgm:t>
        <a:bodyPr/>
        <a:lstStyle/>
        <a:p>
          <a:endParaRPr lang="ru-RU"/>
        </a:p>
      </dgm:t>
    </dgm:pt>
    <dgm:pt modelId="{27585EB8-CE01-4107-9A97-FF120B863073}">
      <dgm:prSet phldrT="[Текст]" custT="1"/>
      <dgm:spPr/>
      <dgm:t>
        <a:bodyPr/>
        <a:lstStyle/>
        <a:p>
          <a:r>
            <a:rPr lang="ru-RU" sz="2400" b="1" dirty="0" err="1" smtClean="0">
              <a:latin typeface="Georgia" panose="02040502050405020303" pitchFamily="18" charset="0"/>
            </a:rPr>
            <a:t>Хими-ческая</a:t>
          </a:r>
          <a:r>
            <a:rPr lang="ru-RU" sz="2400" b="1" dirty="0" smtClean="0">
              <a:latin typeface="Georgia" panose="02040502050405020303" pitchFamily="18" charset="0"/>
            </a:rPr>
            <a:t> </a:t>
          </a:r>
          <a:r>
            <a:rPr lang="ru-RU" sz="2400" b="1" dirty="0" err="1" smtClean="0">
              <a:latin typeface="Georgia" panose="02040502050405020303" pitchFamily="18" charset="0"/>
            </a:rPr>
            <a:t>лабора</a:t>
          </a:r>
          <a:r>
            <a:rPr lang="ru-RU" sz="2400" b="1" dirty="0" smtClean="0">
              <a:latin typeface="Georgia" panose="02040502050405020303" pitchFamily="18" charset="0"/>
            </a:rPr>
            <a:t>-тория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E7C973A1-A860-400E-B8EF-E30FF2C88E18}" type="parTrans" cxnId="{76BB097C-D691-4B47-A9D3-1CEBBEA9F76F}">
      <dgm:prSet/>
      <dgm:spPr/>
      <dgm:t>
        <a:bodyPr/>
        <a:lstStyle/>
        <a:p>
          <a:endParaRPr lang="ru-RU"/>
        </a:p>
      </dgm:t>
    </dgm:pt>
    <dgm:pt modelId="{FD57F958-44F4-4BCC-817F-FBDDAEB5B2D6}" type="sibTrans" cxnId="{76BB097C-D691-4B47-A9D3-1CEBBEA9F76F}">
      <dgm:prSet/>
      <dgm:spPr/>
      <dgm:t>
        <a:bodyPr/>
        <a:lstStyle/>
        <a:p>
          <a:endParaRPr lang="ru-RU"/>
        </a:p>
      </dgm:t>
    </dgm:pt>
    <dgm:pt modelId="{D8952F66-CCC7-4008-832D-6D7A5E174314}">
      <dgm:prSet phldrT="[Текст]" custT="1"/>
      <dgm:spPr/>
      <dgm:t>
        <a:bodyPr/>
        <a:lstStyle/>
        <a:p>
          <a:r>
            <a:rPr lang="ru-RU" sz="2400" b="1" dirty="0" err="1" smtClean="0">
              <a:latin typeface="Georgia" panose="02040502050405020303" pitchFamily="18" charset="0"/>
            </a:rPr>
            <a:t>Олим-пиада</a:t>
          </a:r>
          <a:r>
            <a:rPr lang="ru-RU" sz="2400" b="1" dirty="0" smtClean="0">
              <a:latin typeface="Georgia" panose="02040502050405020303" pitchFamily="18" charset="0"/>
            </a:rPr>
            <a:t> «</a:t>
          </a:r>
          <a:r>
            <a:rPr lang="ru-RU" sz="2400" b="1" dirty="0" err="1" smtClean="0">
              <a:latin typeface="Georgia" panose="02040502050405020303" pitchFamily="18" charset="0"/>
            </a:rPr>
            <a:t>Химоня</a:t>
          </a:r>
          <a:r>
            <a:rPr lang="ru-RU" sz="2400" b="1" dirty="0" smtClean="0">
              <a:latin typeface="Georgia" panose="02040502050405020303" pitchFamily="18" charset="0"/>
            </a:rPr>
            <a:t>»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65190275-C37C-4C8A-A87F-3DE3960B8397}" type="parTrans" cxnId="{521169FB-9742-4A0E-9F02-CC22E6E10A87}">
      <dgm:prSet/>
      <dgm:spPr/>
      <dgm:t>
        <a:bodyPr/>
        <a:lstStyle/>
        <a:p>
          <a:endParaRPr lang="ru-RU"/>
        </a:p>
      </dgm:t>
    </dgm:pt>
    <dgm:pt modelId="{3D0B4690-3B10-4008-8DF4-CE8ACC565AF6}" type="sibTrans" cxnId="{521169FB-9742-4A0E-9F02-CC22E6E10A87}">
      <dgm:prSet/>
      <dgm:spPr/>
      <dgm:t>
        <a:bodyPr/>
        <a:lstStyle/>
        <a:p>
          <a:endParaRPr lang="ru-RU"/>
        </a:p>
      </dgm:t>
    </dgm:pt>
    <dgm:pt modelId="{C9923616-543E-4FF5-8E36-EA2903C323F2}">
      <dgm:prSet phldrT="[Текст]" custT="1"/>
      <dgm:spPr/>
      <dgm:t>
        <a:bodyPr/>
        <a:lstStyle/>
        <a:p>
          <a:r>
            <a:rPr lang="ru-RU" sz="2400" b="1" dirty="0" smtClean="0">
              <a:latin typeface="Georgia" panose="02040502050405020303" pitchFamily="18" charset="0"/>
            </a:rPr>
            <a:t>Летняя школа </a:t>
          </a:r>
          <a:r>
            <a:rPr lang="ru-RU" sz="2400" b="1" dirty="0" err="1" smtClean="0">
              <a:latin typeface="Georgia" panose="02040502050405020303" pitchFamily="18" charset="0"/>
            </a:rPr>
            <a:t>олимпий-ского</a:t>
          </a:r>
          <a:r>
            <a:rPr lang="ru-RU" sz="2400" b="1" dirty="0" smtClean="0">
              <a:latin typeface="Georgia" panose="02040502050405020303" pitchFamily="18" charset="0"/>
            </a:rPr>
            <a:t> резерва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ACF47117-830B-4333-A2DD-0E113356EC6C}" type="parTrans" cxnId="{B7C454DC-6D7E-4733-9ACA-B9CC76160C34}">
      <dgm:prSet/>
      <dgm:spPr/>
      <dgm:t>
        <a:bodyPr/>
        <a:lstStyle/>
        <a:p>
          <a:endParaRPr lang="ru-RU"/>
        </a:p>
      </dgm:t>
    </dgm:pt>
    <dgm:pt modelId="{A4663757-2745-4D56-AC5E-7196013F2313}" type="sibTrans" cxnId="{B7C454DC-6D7E-4733-9ACA-B9CC76160C34}">
      <dgm:prSet/>
      <dgm:spPr/>
      <dgm:t>
        <a:bodyPr/>
        <a:lstStyle/>
        <a:p>
          <a:endParaRPr lang="ru-RU"/>
        </a:p>
      </dgm:t>
    </dgm:pt>
    <dgm:pt modelId="{5A189C25-F63D-434F-B6B4-B05FC304AB85}">
      <dgm:prSet custT="1"/>
      <dgm:spPr/>
      <dgm:t>
        <a:bodyPr/>
        <a:lstStyle/>
        <a:p>
          <a:r>
            <a:rPr lang="ru-RU" sz="2400" b="1" dirty="0" smtClean="0">
              <a:latin typeface="Georgia" panose="02040502050405020303" pitchFamily="18" charset="0"/>
            </a:rPr>
            <a:t>Мир химии</a:t>
          </a:r>
          <a:endParaRPr lang="ru-RU" sz="2400" b="1" dirty="0">
            <a:latin typeface="Georgia" panose="02040502050405020303" pitchFamily="18" charset="0"/>
          </a:endParaRPr>
        </a:p>
      </dgm:t>
    </dgm:pt>
    <dgm:pt modelId="{9D22AF9F-4E00-4397-B1D6-814333651FD4}" type="parTrans" cxnId="{80B08A02-62D4-4491-BBAF-388859F084A8}">
      <dgm:prSet/>
      <dgm:spPr/>
      <dgm:t>
        <a:bodyPr/>
        <a:lstStyle/>
        <a:p>
          <a:endParaRPr lang="ru-RU"/>
        </a:p>
      </dgm:t>
    </dgm:pt>
    <dgm:pt modelId="{F90CDB97-4700-492D-BF02-1BFF373F794B}" type="sibTrans" cxnId="{80B08A02-62D4-4491-BBAF-388859F084A8}">
      <dgm:prSet/>
      <dgm:spPr/>
      <dgm:t>
        <a:bodyPr/>
        <a:lstStyle/>
        <a:p>
          <a:endParaRPr lang="ru-RU"/>
        </a:p>
      </dgm:t>
    </dgm:pt>
    <dgm:pt modelId="{EC0F1933-034A-4C0C-B553-EC83C0E82E7A}" type="pres">
      <dgm:prSet presAssocID="{7A92F58F-48EF-4E6D-B07E-215E21F613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2FE174-F87E-4BE2-88D1-507DE89BFF76}" type="pres">
      <dgm:prSet presAssocID="{5A189C25-F63D-434F-B6B4-B05FC304AB85}" presName="node" presStyleLbl="node1" presStyleIdx="0" presStyleCnt="6" custRadScaleRad="95523" custRadScaleInc="-3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61D4E-FCE2-47CA-8583-1F64D9420F1C}" type="pres">
      <dgm:prSet presAssocID="{F90CDB97-4700-492D-BF02-1BFF373F794B}" presName="sibTrans" presStyleLbl="sibTrans2D1" presStyleIdx="0" presStyleCnt="6"/>
      <dgm:spPr/>
      <dgm:t>
        <a:bodyPr/>
        <a:lstStyle/>
        <a:p>
          <a:endParaRPr lang="ru-RU"/>
        </a:p>
      </dgm:t>
    </dgm:pt>
    <dgm:pt modelId="{718BA11B-8247-4482-B2E0-203E1053CB73}" type="pres">
      <dgm:prSet presAssocID="{F90CDB97-4700-492D-BF02-1BFF373F794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78206F14-CFBA-42E7-A8C4-CBC47FED5A9E}" type="pres">
      <dgm:prSet presAssocID="{9E39A4BA-30E1-47C0-9743-BA1FF7A69A18}" presName="node" presStyleLbl="node1" presStyleIdx="1" presStyleCnt="6" custScaleX="121036" custRadScaleRad="111325" custRadScaleInc="9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F352B-38C5-4AD5-982F-B3335F53A901}" type="pres">
      <dgm:prSet presAssocID="{7EA56EC5-5803-403D-9ED4-8EEEB60852E4}" presName="sibTrans" presStyleLbl="sibTrans2D1" presStyleIdx="1" presStyleCnt="6"/>
      <dgm:spPr/>
      <dgm:t>
        <a:bodyPr/>
        <a:lstStyle/>
        <a:p>
          <a:endParaRPr lang="ru-RU"/>
        </a:p>
      </dgm:t>
    </dgm:pt>
    <dgm:pt modelId="{8E7DA0AC-108A-4701-B6A5-1D4B75CC623D}" type="pres">
      <dgm:prSet presAssocID="{7EA56EC5-5803-403D-9ED4-8EEEB60852E4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DDA08C7-0749-43DA-BFC6-377598444BBA}" type="pres">
      <dgm:prSet presAssocID="{1DE515C3-2FC0-4DE0-8023-3892E3F869CB}" presName="node" presStyleLbl="node1" presStyleIdx="2" presStyleCnt="6" custScaleX="138445" custRadScaleRad="111515" custRadScaleInc="-11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7B398-9D68-482E-B74B-4EDA96B8543B}" type="pres">
      <dgm:prSet presAssocID="{E2634F8A-680D-40F4-8F4B-D0CE993B5E14}" presName="sibTrans" presStyleLbl="sibTrans2D1" presStyleIdx="2" presStyleCnt="6"/>
      <dgm:spPr/>
      <dgm:t>
        <a:bodyPr/>
        <a:lstStyle/>
        <a:p>
          <a:endParaRPr lang="ru-RU"/>
        </a:p>
      </dgm:t>
    </dgm:pt>
    <dgm:pt modelId="{5CC96293-A1BC-440C-A1AE-0C5136133A76}" type="pres">
      <dgm:prSet presAssocID="{E2634F8A-680D-40F4-8F4B-D0CE993B5E14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6A9EAABA-472F-49BB-8BDF-F6AE25CD629E}" type="pres">
      <dgm:prSet presAssocID="{27585EB8-CE01-4107-9A97-FF120B863073}" presName="node" presStyleLbl="node1" presStyleIdx="3" presStyleCnt="6" custScaleX="151171" custRadScaleRad="92042" custRadScaleInc="-2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A78DD-A71F-4AC7-BEFE-C3BD27278AB6}" type="pres">
      <dgm:prSet presAssocID="{FD57F958-44F4-4BCC-817F-FBDDAEB5B2D6}" presName="sibTrans" presStyleLbl="sibTrans2D1" presStyleIdx="3" presStyleCnt="6"/>
      <dgm:spPr/>
      <dgm:t>
        <a:bodyPr/>
        <a:lstStyle/>
        <a:p>
          <a:endParaRPr lang="ru-RU"/>
        </a:p>
      </dgm:t>
    </dgm:pt>
    <dgm:pt modelId="{B217E000-0973-4FDF-A59B-45FB7A4CBBBD}" type="pres">
      <dgm:prSet presAssocID="{FD57F958-44F4-4BCC-817F-FBDDAEB5B2D6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47154FE1-3C42-49BA-81C3-360D11B969A9}" type="pres">
      <dgm:prSet presAssocID="{D8952F66-CCC7-4008-832D-6D7A5E174314}" presName="node" presStyleLbl="node1" presStyleIdx="4" presStyleCnt="6" custScaleX="153870" custRadScaleRad="125914" custRadScaleInc="21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2B1F3-1F1A-476D-A68B-6FB5CFBC8F33}" type="pres">
      <dgm:prSet presAssocID="{3D0B4690-3B10-4008-8DF4-CE8ACC565AF6}" presName="sibTrans" presStyleLbl="sibTrans2D1" presStyleIdx="4" presStyleCnt="6"/>
      <dgm:spPr/>
      <dgm:t>
        <a:bodyPr/>
        <a:lstStyle/>
        <a:p>
          <a:endParaRPr lang="ru-RU"/>
        </a:p>
      </dgm:t>
    </dgm:pt>
    <dgm:pt modelId="{7A0FC551-E3D2-4DEC-8B6B-AD47751FC046}" type="pres">
      <dgm:prSet presAssocID="{3D0B4690-3B10-4008-8DF4-CE8ACC565AF6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1075AC5B-51DD-4BA5-8E66-F6F520D43391}" type="pres">
      <dgm:prSet presAssocID="{C9923616-543E-4FF5-8E36-EA2903C323F2}" presName="node" presStyleLbl="node1" presStyleIdx="5" presStyleCnt="6" custScaleX="180806" custScaleY="116827" custRadScaleRad="119367" custRadScaleInc="-21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6F08E-810A-46D0-A90E-563C41587CB2}" type="pres">
      <dgm:prSet presAssocID="{A4663757-2745-4D56-AC5E-7196013F2313}" presName="sibTrans" presStyleLbl="sibTrans2D1" presStyleIdx="5" presStyleCnt="6"/>
      <dgm:spPr/>
      <dgm:t>
        <a:bodyPr/>
        <a:lstStyle/>
        <a:p>
          <a:endParaRPr lang="ru-RU"/>
        </a:p>
      </dgm:t>
    </dgm:pt>
    <dgm:pt modelId="{4E62F636-AF83-43E8-8BC2-3DAFB91943B1}" type="pres">
      <dgm:prSet presAssocID="{A4663757-2745-4D56-AC5E-7196013F2313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DE06EB08-6EE3-41B1-BE7D-0001426720DA}" type="presOf" srcId="{A4663757-2745-4D56-AC5E-7196013F2313}" destId="{4E62F636-AF83-43E8-8BC2-3DAFB91943B1}" srcOrd="1" destOrd="0" presId="urn:microsoft.com/office/officeart/2005/8/layout/cycle2"/>
    <dgm:cxn modelId="{A7A33B90-56E6-439F-93AD-FB4258A44A91}" srcId="{7A92F58F-48EF-4E6D-B07E-215E21F613C8}" destId="{9E39A4BA-30E1-47C0-9743-BA1FF7A69A18}" srcOrd="1" destOrd="0" parTransId="{157E52E1-60BB-4F24-8C38-AA9371203C81}" sibTransId="{7EA56EC5-5803-403D-9ED4-8EEEB60852E4}"/>
    <dgm:cxn modelId="{11AEAA45-89D4-4D9B-B311-3E2800AD4DC0}" type="presOf" srcId="{27585EB8-CE01-4107-9A97-FF120B863073}" destId="{6A9EAABA-472F-49BB-8BDF-F6AE25CD629E}" srcOrd="0" destOrd="0" presId="urn:microsoft.com/office/officeart/2005/8/layout/cycle2"/>
    <dgm:cxn modelId="{9696C547-01A6-4EE1-B746-14BCA9FE4FED}" type="presOf" srcId="{A4663757-2745-4D56-AC5E-7196013F2313}" destId="{9CF6F08E-810A-46D0-A90E-563C41587CB2}" srcOrd="0" destOrd="0" presId="urn:microsoft.com/office/officeart/2005/8/layout/cycle2"/>
    <dgm:cxn modelId="{67055D2A-7347-44FE-9163-F010F991A319}" type="presOf" srcId="{E2634F8A-680D-40F4-8F4B-D0CE993B5E14}" destId="{B537B398-9D68-482E-B74B-4EDA96B8543B}" srcOrd="0" destOrd="0" presId="urn:microsoft.com/office/officeart/2005/8/layout/cycle2"/>
    <dgm:cxn modelId="{4EB03974-412C-46F5-A3A6-8F42313D0A63}" type="presOf" srcId="{D8952F66-CCC7-4008-832D-6D7A5E174314}" destId="{47154FE1-3C42-49BA-81C3-360D11B969A9}" srcOrd="0" destOrd="0" presId="urn:microsoft.com/office/officeart/2005/8/layout/cycle2"/>
    <dgm:cxn modelId="{44950215-C22E-434B-B253-77A333FD518F}" type="presOf" srcId="{F90CDB97-4700-492D-BF02-1BFF373F794B}" destId="{718BA11B-8247-4482-B2E0-203E1053CB73}" srcOrd="1" destOrd="0" presId="urn:microsoft.com/office/officeart/2005/8/layout/cycle2"/>
    <dgm:cxn modelId="{052EAFA8-BAAA-4025-A64D-9EAAFB3951E4}" type="presOf" srcId="{FD57F958-44F4-4BCC-817F-FBDDAEB5B2D6}" destId="{ADBA78DD-A71F-4AC7-BEFE-C3BD27278AB6}" srcOrd="0" destOrd="0" presId="urn:microsoft.com/office/officeart/2005/8/layout/cycle2"/>
    <dgm:cxn modelId="{16C97D58-7E2E-462D-9BE2-1B11AB4963B5}" type="presOf" srcId="{FD57F958-44F4-4BCC-817F-FBDDAEB5B2D6}" destId="{B217E000-0973-4FDF-A59B-45FB7A4CBBBD}" srcOrd="1" destOrd="0" presId="urn:microsoft.com/office/officeart/2005/8/layout/cycle2"/>
    <dgm:cxn modelId="{826605CD-85F5-412F-8D35-DBA523F9D513}" type="presOf" srcId="{7EA56EC5-5803-403D-9ED4-8EEEB60852E4}" destId="{93BF352B-38C5-4AD5-982F-B3335F53A901}" srcOrd="0" destOrd="0" presId="urn:microsoft.com/office/officeart/2005/8/layout/cycle2"/>
    <dgm:cxn modelId="{03F790A8-6200-4747-BA89-9DA4E3FE1C71}" srcId="{7A92F58F-48EF-4E6D-B07E-215E21F613C8}" destId="{1DE515C3-2FC0-4DE0-8023-3892E3F869CB}" srcOrd="2" destOrd="0" parTransId="{922469D4-C846-4CF3-B17A-8F098B7388E9}" sibTransId="{E2634F8A-680D-40F4-8F4B-D0CE993B5E14}"/>
    <dgm:cxn modelId="{76BB097C-D691-4B47-A9D3-1CEBBEA9F76F}" srcId="{7A92F58F-48EF-4E6D-B07E-215E21F613C8}" destId="{27585EB8-CE01-4107-9A97-FF120B863073}" srcOrd="3" destOrd="0" parTransId="{E7C973A1-A860-400E-B8EF-E30FF2C88E18}" sibTransId="{FD57F958-44F4-4BCC-817F-FBDDAEB5B2D6}"/>
    <dgm:cxn modelId="{A8E1FDB8-1116-41B6-88D8-35B06EB1571F}" type="presOf" srcId="{7A92F58F-48EF-4E6D-B07E-215E21F613C8}" destId="{EC0F1933-034A-4C0C-B553-EC83C0E82E7A}" srcOrd="0" destOrd="0" presId="urn:microsoft.com/office/officeart/2005/8/layout/cycle2"/>
    <dgm:cxn modelId="{80B08A02-62D4-4491-BBAF-388859F084A8}" srcId="{7A92F58F-48EF-4E6D-B07E-215E21F613C8}" destId="{5A189C25-F63D-434F-B6B4-B05FC304AB85}" srcOrd="0" destOrd="0" parTransId="{9D22AF9F-4E00-4397-B1D6-814333651FD4}" sibTransId="{F90CDB97-4700-492D-BF02-1BFF373F794B}"/>
    <dgm:cxn modelId="{54B986D7-C182-4A18-813C-7BF555C4E08A}" type="presOf" srcId="{7EA56EC5-5803-403D-9ED4-8EEEB60852E4}" destId="{8E7DA0AC-108A-4701-B6A5-1D4B75CC623D}" srcOrd="1" destOrd="0" presId="urn:microsoft.com/office/officeart/2005/8/layout/cycle2"/>
    <dgm:cxn modelId="{0C40B333-AD81-4F32-AC64-5A998B253E1D}" type="presOf" srcId="{9E39A4BA-30E1-47C0-9743-BA1FF7A69A18}" destId="{78206F14-CFBA-42E7-A8C4-CBC47FED5A9E}" srcOrd="0" destOrd="0" presId="urn:microsoft.com/office/officeart/2005/8/layout/cycle2"/>
    <dgm:cxn modelId="{90599AD6-5F39-4B6D-ACB8-4C44FBCD5E0B}" type="presOf" srcId="{E2634F8A-680D-40F4-8F4B-D0CE993B5E14}" destId="{5CC96293-A1BC-440C-A1AE-0C5136133A76}" srcOrd="1" destOrd="0" presId="urn:microsoft.com/office/officeart/2005/8/layout/cycle2"/>
    <dgm:cxn modelId="{CCAEAE18-4472-47DD-B098-E57331FFC16E}" type="presOf" srcId="{C9923616-543E-4FF5-8E36-EA2903C323F2}" destId="{1075AC5B-51DD-4BA5-8E66-F6F520D43391}" srcOrd="0" destOrd="0" presId="urn:microsoft.com/office/officeart/2005/8/layout/cycle2"/>
    <dgm:cxn modelId="{B7C454DC-6D7E-4733-9ACA-B9CC76160C34}" srcId="{7A92F58F-48EF-4E6D-B07E-215E21F613C8}" destId="{C9923616-543E-4FF5-8E36-EA2903C323F2}" srcOrd="5" destOrd="0" parTransId="{ACF47117-830B-4333-A2DD-0E113356EC6C}" sibTransId="{A4663757-2745-4D56-AC5E-7196013F2313}"/>
    <dgm:cxn modelId="{6DAA8F8A-FDBF-451B-AADB-A336D1E889CF}" type="presOf" srcId="{3D0B4690-3B10-4008-8DF4-CE8ACC565AF6}" destId="{D532B1F3-1F1A-476D-A68B-6FB5CFBC8F33}" srcOrd="0" destOrd="0" presId="urn:microsoft.com/office/officeart/2005/8/layout/cycle2"/>
    <dgm:cxn modelId="{6221B2FB-2447-48EA-B7DF-2A91CCB78A87}" type="presOf" srcId="{3D0B4690-3B10-4008-8DF4-CE8ACC565AF6}" destId="{7A0FC551-E3D2-4DEC-8B6B-AD47751FC046}" srcOrd="1" destOrd="0" presId="urn:microsoft.com/office/officeart/2005/8/layout/cycle2"/>
    <dgm:cxn modelId="{521169FB-9742-4A0E-9F02-CC22E6E10A87}" srcId="{7A92F58F-48EF-4E6D-B07E-215E21F613C8}" destId="{D8952F66-CCC7-4008-832D-6D7A5E174314}" srcOrd="4" destOrd="0" parTransId="{65190275-C37C-4C8A-A87F-3DE3960B8397}" sibTransId="{3D0B4690-3B10-4008-8DF4-CE8ACC565AF6}"/>
    <dgm:cxn modelId="{D3073CCD-B059-4555-A104-E1BE03F82DE5}" type="presOf" srcId="{1DE515C3-2FC0-4DE0-8023-3892E3F869CB}" destId="{7DDA08C7-0749-43DA-BFC6-377598444BBA}" srcOrd="0" destOrd="0" presId="urn:microsoft.com/office/officeart/2005/8/layout/cycle2"/>
    <dgm:cxn modelId="{734D9D2F-309A-4CF5-9FDC-4CD21B1DE64E}" type="presOf" srcId="{5A189C25-F63D-434F-B6B4-B05FC304AB85}" destId="{3D2FE174-F87E-4BE2-88D1-507DE89BFF76}" srcOrd="0" destOrd="0" presId="urn:microsoft.com/office/officeart/2005/8/layout/cycle2"/>
    <dgm:cxn modelId="{8ACD1466-34DE-4A29-A0BF-74A7D473FFE0}" type="presOf" srcId="{F90CDB97-4700-492D-BF02-1BFF373F794B}" destId="{15961D4E-FCE2-47CA-8583-1F64D9420F1C}" srcOrd="0" destOrd="0" presId="urn:microsoft.com/office/officeart/2005/8/layout/cycle2"/>
    <dgm:cxn modelId="{8D018ADF-A2C7-4EA1-9386-6A14B5C46A7A}" type="presParOf" srcId="{EC0F1933-034A-4C0C-B553-EC83C0E82E7A}" destId="{3D2FE174-F87E-4BE2-88D1-507DE89BFF76}" srcOrd="0" destOrd="0" presId="urn:microsoft.com/office/officeart/2005/8/layout/cycle2"/>
    <dgm:cxn modelId="{DDF9511C-C2F5-441E-8C4C-59637F9B94D8}" type="presParOf" srcId="{EC0F1933-034A-4C0C-B553-EC83C0E82E7A}" destId="{15961D4E-FCE2-47CA-8583-1F64D9420F1C}" srcOrd="1" destOrd="0" presId="urn:microsoft.com/office/officeart/2005/8/layout/cycle2"/>
    <dgm:cxn modelId="{0CFCCC14-8EB1-4782-9A14-9EFC5A14F174}" type="presParOf" srcId="{15961D4E-FCE2-47CA-8583-1F64D9420F1C}" destId="{718BA11B-8247-4482-B2E0-203E1053CB73}" srcOrd="0" destOrd="0" presId="urn:microsoft.com/office/officeart/2005/8/layout/cycle2"/>
    <dgm:cxn modelId="{A461B575-18E5-48A7-9BA9-D880DC59B1A6}" type="presParOf" srcId="{EC0F1933-034A-4C0C-B553-EC83C0E82E7A}" destId="{78206F14-CFBA-42E7-A8C4-CBC47FED5A9E}" srcOrd="2" destOrd="0" presId="urn:microsoft.com/office/officeart/2005/8/layout/cycle2"/>
    <dgm:cxn modelId="{DF7AE6BF-0B6F-4884-88C7-4F573D7AF02E}" type="presParOf" srcId="{EC0F1933-034A-4C0C-B553-EC83C0E82E7A}" destId="{93BF352B-38C5-4AD5-982F-B3335F53A901}" srcOrd="3" destOrd="0" presId="urn:microsoft.com/office/officeart/2005/8/layout/cycle2"/>
    <dgm:cxn modelId="{C3201F79-8954-4B94-9CB7-8B39C903FD74}" type="presParOf" srcId="{93BF352B-38C5-4AD5-982F-B3335F53A901}" destId="{8E7DA0AC-108A-4701-B6A5-1D4B75CC623D}" srcOrd="0" destOrd="0" presId="urn:microsoft.com/office/officeart/2005/8/layout/cycle2"/>
    <dgm:cxn modelId="{1231EBF2-6724-48FE-8AF0-A04FE803E9C2}" type="presParOf" srcId="{EC0F1933-034A-4C0C-B553-EC83C0E82E7A}" destId="{7DDA08C7-0749-43DA-BFC6-377598444BBA}" srcOrd="4" destOrd="0" presId="urn:microsoft.com/office/officeart/2005/8/layout/cycle2"/>
    <dgm:cxn modelId="{721245BC-C59A-4C6C-A0D3-E73A6C1DF577}" type="presParOf" srcId="{EC0F1933-034A-4C0C-B553-EC83C0E82E7A}" destId="{B537B398-9D68-482E-B74B-4EDA96B8543B}" srcOrd="5" destOrd="0" presId="urn:microsoft.com/office/officeart/2005/8/layout/cycle2"/>
    <dgm:cxn modelId="{FC56B450-300D-4143-8BE8-FBBD0CF9E872}" type="presParOf" srcId="{B537B398-9D68-482E-B74B-4EDA96B8543B}" destId="{5CC96293-A1BC-440C-A1AE-0C5136133A76}" srcOrd="0" destOrd="0" presId="urn:microsoft.com/office/officeart/2005/8/layout/cycle2"/>
    <dgm:cxn modelId="{F0E6F17C-2B84-44D1-8181-745066C80A91}" type="presParOf" srcId="{EC0F1933-034A-4C0C-B553-EC83C0E82E7A}" destId="{6A9EAABA-472F-49BB-8BDF-F6AE25CD629E}" srcOrd="6" destOrd="0" presId="urn:microsoft.com/office/officeart/2005/8/layout/cycle2"/>
    <dgm:cxn modelId="{1F552753-7E67-4084-9462-F2637445FE0D}" type="presParOf" srcId="{EC0F1933-034A-4C0C-B553-EC83C0E82E7A}" destId="{ADBA78DD-A71F-4AC7-BEFE-C3BD27278AB6}" srcOrd="7" destOrd="0" presId="urn:microsoft.com/office/officeart/2005/8/layout/cycle2"/>
    <dgm:cxn modelId="{89D7C9FE-9BC2-4A7E-AC72-E5D2A5D716DE}" type="presParOf" srcId="{ADBA78DD-A71F-4AC7-BEFE-C3BD27278AB6}" destId="{B217E000-0973-4FDF-A59B-45FB7A4CBBBD}" srcOrd="0" destOrd="0" presId="urn:microsoft.com/office/officeart/2005/8/layout/cycle2"/>
    <dgm:cxn modelId="{79765118-6AAB-4E44-8AEA-09F5C9E8E96B}" type="presParOf" srcId="{EC0F1933-034A-4C0C-B553-EC83C0E82E7A}" destId="{47154FE1-3C42-49BA-81C3-360D11B969A9}" srcOrd="8" destOrd="0" presId="urn:microsoft.com/office/officeart/2005/8/layout/cycle2"/>
    <dgm:cxn modelId="{3D5334C7-2B59-4459-9FFD-CAAD5CCE34DF}" type="presParOf" srcId="{EC0F1933-034A-4C0C-B553-EC83C0E82E7A}" destId="{D532B1F3-1F1A-476D-A68B-6FB5CFBC8F33}" srcOrd="9" destOrd="0" presId="urn:microsoft.com/office/officeart/2005/8/layout/cycle2"/>
    <dgm:cxn modelId="{94224C9D-59E9-4DC4-9D42-FA57C4DFA5EA}" type="presParOf" srcId="{D532B1F3-1F1A-476D-A68B-6FB5CFBC8F33}" destId="{7A0FC551-E3D2-4DEC-8B6B-AD47751FC046}" srcOrd="0" destOrd="0" presId="urn:microsoft.com/office/officeart/2005/8/layout/cycle2"/>
    <dgm:cxn modelId="{852CCAF0-4073-4F31-9CB3-D4E7308ED5FB}" type="presParOf" srcId="{EC0F1933-034A-4C0C-B553-EC83C0E82E7A}" destId="{1075AC5B-51DD-4BA5-8E66-F6F520D43391}" srcOrd="10" destOrd="0" presId="urn:microsoft.com/office/officeart/2005/8/layout/cycle2"/>
    <dgm:cxn modelId="{73A62090-64A5-4157-B1AD-095B31746612}" type="presParOf" srcId="{EC0F1933-034A-4C0C-B553-EC83C0E82E7A}" destId="{9CF6F08E-810A-46D0-A90E-563C41587CB2}" srcOrd="11" destOrd="0" presId="urn:microsoft.com/office/officeart/2005/8/layout/cycle2"/>
    <dgm:cxn modelId="{98A80134-E5A3-4CE7-AFB8-FBA977FCACE3}" type="presParOf" srcId="{9CF6F08E-810A-46D0-A90E-563C41587CB2}" destId="{4E62F636-AF83-43E8-8BC2-3DAFB91943B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D3046E7-A188-4F9B-8744-4B258718374E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19FA88C-A491-41F4-8C5A-7B9CD6D32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37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5AC58A-351D-4EA1-83F4-C259026D408C}" type="slidenum">
              <a:rPr lang="ru-RU" altLang="ru-RU" smtClean="0"/>
              <a:pPr eaLnBrk="1" hangingPunct="1">
                <a:spcBef>
                  <a:spcPct val="0"/>
                </a:spcBef>
              </a:pPr>
              <a:t>51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65C638-473A-45EA-83D8-8E4C767A25FE}" type="slidenum">
              <a:rPr lang="ru-RU" altLang="ru-RU" smtClean="0"/>
              <a:pPr eaLnBrk="1" hangingPunct="1">
                <a:spcBef>
                  <a:spcPct val="0"/>
                </a:spcBef>
              </a:pPr>
              <a:t>53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65C638-473A-45EA-83D8-8E4C767A25FE}" type="slidenum">
              <a:rPr lang="ru-RU" altLang="ru-RU" smtClean="0"/>
              <a:pPr eaLnBrk="1" hangingPunct="1">
                <a:spcBef>
                  <a:spcPct val="0"/>
                </a:spcBef>
              </a:pPr>
              <a:t>55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FDD2F-7C9A-4295-87DE-E3C8CB59BF93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19AFF-8A0B-419B-9932-BB2FE1630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6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532E-1EC1-440B-967C-2615E7FF13BA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F15AD-E2B3-4AA7-B267-183B222D2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0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9B2D-72EF-47B9-9AD5-7BA850F772CD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4E7CC-4F2E-47F1-BF90-6DE3BDC60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3237-9127-429A-A499-588125A9B094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C33AE-F30B-4ECD-B872-1E214E069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1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8E87B-0820-41EE-B5BE-0BF3A8EE7E14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72C9-85EC-482E-884F-434DB6414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9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B0DE1-01A7-44D5-87D4-CD53B3B33A8C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67224-9002-44E8-A14E-8CD4A1D8C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0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46DE-35E9-4DC0-B7BF-11549085E217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A71B-F0AE-46C5-A7B3-13411C278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9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A3C3A-FF8E-4164-A18A-3060694672C9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0704-6F66-48F2-ACB7-268E6EBB7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4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F4B79-4C61-4F72-ADFF-C56E87A84C36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24F96-8171-44B4-A8E1-CDF1EBEB6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9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E5BD1-EB9F-4172-B56C-87FB7DB69464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4BEA-D006-42E1-B4CE-5AFE184D0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3255-F010-49BE-836F-B92041684489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54A27-561E-4400-B38C-4A8E7B135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9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E2F2F5-A1C5-4C7F-B60B-7312C626C953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BD6A56-1DD9-41B4-92D4-87F20423A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hem-teacher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hairman@chem-teacher.r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hem-teacher.ru/wp-content/uploads/2012/03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269" y="424706"/>
            <a:ext cx="2703593" cy="2691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0" y="3501008"/>
            <a:ext cx="9145588" cy="2952750"/>
          </a:xfrm>
        </p:spPr>
        <p:txBody>
          <a:bodyPr/>
          <a:lstStyle/>
          <a:p>
            <a:pPr eaLnBrk="1" hangingPunct="1"/>
            <a:r>
              <a:rPr lang="ru-RU" altLang="ru-RU" sz="3800" b="1" dirty="0" smtClean="0">
                <a:solidFill>
                  <a:srgbClr val="FF0000"/>
                </a:solidFill>
              </a:rPr>
              <a:t>Опыт деятельности </a:t>
            </a:r>
            <a:br>
              <a:rPr lang="ru-RU" altLang="ru-RU" sz="3800" b="1" dirty="0" smtClean="0">
                <a:solidFill>
                  <a:srgbClr val="FF0000"/>
                </a:solidFill>
              </a:rPr>
            </a:br>
            <a:r>
              <a:rPr lang="ru-RU" altLang="ru-RU" sz="3800" b="1" dirty="0" smtClean="0">
                <a:solidFill>
                  <a:srgbClr val="FF0000"/>
                </a:solidFill>
              </a:rPr>
              <a:t>Тверского отделения Межрегиональной общественной организации «Ассоциация учителей и преподавателей химии»</a:t>
            </a:r>
          </a:p>
        </p:txBody>
      </p:sp>
      <p:sp>
        <p:nvSpPr>
          <p:cNvPr id="2052" name="Заголовок 1"/>
          <p:cNvSpPr txBox="1">
            <a:spLocks/>
          </p:cNvSpPr>
          <p:nvPr/>
        </p:nvSpPr>
        <p:spPr bwMode="auto">
          <a:xfrm>
            <a:off x="268231" y="476672"/>
            <a:ext cx="617696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 dirty="0">
                <a:solidFill>
                  <a:schemeClr val="tx2"/>
                </a:solidFill>
              </a:rPr>
              <a:t>А.Е. СОБОЛЕВ,</a:t>
            </a:r>
            <a:r>
              <a:rPr lang="ru-RU" altLang="ru-RU" sz="3500" b="1" dirty="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tx2"/>
                </a:solidFill>
              </a:rPr>
              <a:t>председатель Тверского </a:t>
            </a:r>
            <a:r>
              <a:rPr lang="ru-RU" altLang="ru-RU" sz="2400" b="1" dirty="0" smtClean="0">
                <a:solidFill>
                  <a:schemeClr val="tx2"/>
                </a:solidFill>
              </a:rPr>
              <a:t>регионального отделения и член Президиума Ассоциации </a:t>
            </a:r>
            <a:r>
              <a:rPr lang="ru-RU" altLang="ru-RU" sz="2400" b="1" dirty="0">
                <a:solidFill>
                  <a:schemeClr val="tx2"/>
                </a:solidFill>
              </a:rPr>
              <a:t>учителей и преподавателей </a:t>
            </a:r>
            <a:r>
              <a:rPr lang="ru-RU" altLang="ru-RU" sz="2400" b="1" dirty="0" smtClean="0">
                <a:solidFill>
                  <a:schemeClr val="tx2"/>
                </a:solidFill>
              </a:rPr>
              <a:t>химии России, председатель Собрания Ассоциаций педагогических работников Тверской области, доцент кафедры </a:t>
            </a:r>
            <a:r>
              <a:rPr lang="ru-RU" altLang="ru-RU" sz="2400" b="1" dirty="0">
                <a:solidFill>
                  <a:schemeClr val="tx2"/>
                </a:solidFill>
              </a:rPr>
              <a:t>химии </a:t>
            </a:r>
            <a:r>
              <a:rPr lang="ru-RU" altLang="ru-RU" sz="2400" b="1" dirty="0" err="1">
                <a:solidFill>
                  <a:schemeClr val="tx2"/>
                </a:solidFill>
              </a:rPr>
              <a:t>ТвГТУ</a:t>
            </a:r>
            <a:r>
              <a:rPr lang="ru-RU" altLang="ru-RU" sz="2400" b="1" dirty="0">
                <a:solidFill>
                  <a:schemeClr val="tx2"/>
                </a:solidFill>
              </a:rPr>
              <a:t>, к.х.н.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800" b="1" smtClean="0">
                <a:solidFill>
                  <a:srgbClr val="FF0000"/>
                </a:solidFill>
              </a:rPr>
              <a:t>Формы деятельности Ассоциации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323850" y="1628775"/>
            <a:ext cx="8280400" cy="4608513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Активизация познавательной деятельности школьников в изучении учебного предмета «Химия» (привлечение обучающихся к участию в олимпиадах, конкурсах и конференциях).</a:t>
            </a:r>
          </a:p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Помощь учителям химии в подготовке выпускников школы 9 и 11 классов к ОГЭ и ЕГЭ</a:t>
            </a:r>
          </a:p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Освоение официального сайта Ассоциации учителями химии и учащимися</a:t>
            </a:r>
          </a:p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Привлечение внимания общественности к проблемам химического образования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2800" b="1" dirty="0" smtClean="0">
              <a:solidFill>
                <a:srgbClr val="002060"/>
              </a:solidFill>
            </a:endParaRPr>
          </a:p>
          <a:p>
            <a:pPr eaLnBrk="1" hangingPunct="1">
              <a:defRPr/>
            </a:pPr>
            <a:endParaRPr lang="ru-RU" altLang="ru-RU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0825" y="476250"/>
            <a:ext cx="856932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Организация работы Ассоциации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323850" y="1628775"/>
            <a:ext cx="8640763" cy="4608513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Ежегодный съезд учителей и преподавателей химии Тверской области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Направление «Методическая работа»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Направление «Внеурочная деятельность»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Историко-архивное направление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Направление «Консультационная работа»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Направление «Информационные технологии»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Направление «Внешние связи» </a:t>
            </a:r>
          </a:p>
        </p:txBody>
      </p:sp>
    </p:spTree>
    <p:extLst>
      <p:ext uri="{BB962C8B-B14F-4D97-AF65-F5344CB8AC3E}">
        <p14:creationId xmlns:p14="http://schemas.microsoft.com/office/powerpoint/2010/main" val="31854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5832475" cy="6119812"/>
          </a:xfrm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5580063" y="1557338"/>
            <a:ext cx="3910012" cy="2720975"/>
          </a:xfrm>
        </p:spPr>
        <p:txBody>
          <a:bodyPr/>
          <a:lstStyle/>
          <a:p>
            <a:pPr eaLnBrk="1" hangingPunct="1"/>
            <a:r>
              <a:rPr lang="ru-RU" altLang="ru-RU" sz="3800" b="1" smtClean="0">
                <a:solidFill>
                  <a:srgbClr val="FF0000"/>
                </a:solidFill>
              </a:rPr>
              <a:t>Годовая циклограмма организации работы Ассоциации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732837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5503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5435600" cy="2157412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</a:rPr>
              <a:t>I-VI </a:t>
            </a:r>
            <a:r>
              <a:rPr lang="ru-RU" altLang="ru-RU" b="1" dirty="0" smtClean="0">
                <a:solidFill>
                  <a:srgbClr val="FF0000"/>
                </a:solidFill>
              </a:rPr>
              <a:t>Съезды учителей химии Тверской области</a:t>
            </a:r>
            <a:r>
              <a:rPr lang="en-US" altLang="ru-RU" b="1" dirty="0" smtClean="0">
                <a:solidFill>
                  <a:srgbClr val="FF0000"/>
                </a:solidFill>
              </a:rPr>
              <a:t> (</a:t>
            </a:r>
            <a:r>
              <a:rPr lang="ru-RU" altLang="ru-RU" b="1" dirty="0" smtClean="0">
                <a:solidFill>
                  <a:srgbClr val="FF0000"/>
                </a:solidFill>
              </a:rPr>
              <a:t>ежегодно)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114300" y="2349500"/>
            <a:ext cx="5321300" cy="22066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70-140 педагогов из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17-25 муниципалитетов</a:t>
            </a:r>
          </a:p>
        </p:txBody>
      </p:sp>
      <p:pic>
        <p:nvPicPr>
          <p:cNvPr id="14340" name="Picture 2" descr="http://chem-teacher.ru/wp-content/uploads/2014/03/%D1%84%D0%BE%D1%82%D0%B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7075" y="3429001"/>
            <a:ext cx="4509273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6" descr="http://chem-teacher.ru/wp-content/uploads/2014/03/20140328_120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554038"/>
            <a:ext cx="3473450" cy="287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Александр\Documents\АУПХ\5 съезд\Фото\DSC_9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" y="3529855"/>
            <a:ext cx="4633811" cy="3211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1\V_Congress_2016_Altoge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989138"/>
            <a:ext cx="8475663" cy="40973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0" y="-20638"/>
            <a:ext cx="9144000" cy="2157413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</a:rPr>
              <a:t>I-VI </a:t>
            </a:r>
            <a:r>
              <a:rPr lang="ru-RU" altLang="ru-RU" b="1" dirty="0" smtClean="0">
                <a:solidFill>
                  <a:srgbClr val="FF0000"/>
                </a:solidFill>
              </a:rPr>
              <a:t>Съезды учителей химии Тверской области</a:t>
            </a:r>
            <a:r>
              <a:rPr lang="en-US" altLang="ru-RU" b="1" dirty="0" smtClean="0">
                <a:solidFill>
                  <a:srgbClr val="FF0000"/>
                </a:solidFill>
              </a:rPr>
              <a:t> (</a:t>
            </a:r>
            <a:r>
              <a:rPr lang="ru-RU" altLang="ru-RU" b="1" dirty="0" smtClean="0">
                <a:solidFill>
                  <a:srgbClr val="FF0000"/>
                </a:solidFill>
              </a:rPr>
              <a:t>ежегодно)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Методическая работа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323850" y="1052513"/>
            <a:ext cx="7993063" cy="5545137"/>
          </a:xfrm>
        </p:spPr>
        <p:txBody>
          <a:bodyPr/>
          <a:lstStyle/>
          <a:p>
            <a:pPr algn="just" eaLnBrk="1" hangingPunct="1"/>
            <a:r>
              <a:rPr lang="ru-RU" altLang="ru-RU" b="1" dirty="0" smtClean="0">
                <a:solidFill>
                  <a:srgbClr val="002060"/>
                </a:solidFill>
              </a:rPr>
              <a:t>Размещение методических разработок  учителей и отчетов о мероприятиях</a:t>
            </a:r>
          </a:p>
          <a:p>
            <a:pPr algn="just" eaLnBrk="1" hangingPunct="1"/>
            <a:r>
              <a:rPr lang="ru-RU" altLang="ru-RU" b="1" dirty="0" smtClean="0">
                <a:solidFill>
                  <a:srgbClr val="002060"/>
                </a:solidFill>
              </a:rPr>
              <a:t>Оперативное информирование о предстоящих конкурсах и конференциях</a:t>
            </a:r>
          </a:p>
          <a:p>
            <a:pPr algn="just" eaLnBrk="1" hangingPunct="1"/>
            <a:r>
              <a:rPr lang="ru-RU" altLang="ru-RU" b="1" dirty="0" smtClean="0">
                <a:solidFill>
                  <a:srgbClr val="002060"/>
                </a:solidFill>
              </a:rPr>
              <a:t>Обсуждение отдельных тем школьного курса химии</a:t>
            </a:r>
          </a:p>
          <a:p>
            <a:pPr algn="just" eaLnBrk="1" hangingPunct="1"/>
            <a:r>
              <a:rPr lang="ru-RU" altLang="ru-RU" b="1" dirty="0" smtClean="0">
                <a:solidFill>
                  <a:srgbClr val="002060"/>
                </a:solidFill>
              </a:rPr>
              <a:t>Ежегодная региональная научно-практическая конференция «Актуальные вопросы методики обучения химии»              (с этого года – издание сборника трудов)</a:t>
            </a:r>
            <a:endParaRPr lang="ru-RU" altLang="ru-RU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750" y="-16192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Методическая работа</a:t>
            </a:r>
          </a:p>
        </p:txBody>
      </p:sp>
      <p:pic>
        <p:nvPicPr>
          <p:cNvPr id="19459" name="Picture 7" descr="C:\Users\Александр\Downloads\IMG_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700463"/>
            <a:ext cx="4656137" cy="292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6" descr="C:\Users\Александр\Downloads\2-групп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729038"/>
            <a:ext cx="3998913" cy="289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981075"/>
            <a:ext cx="3719512" cy="277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958850"/>
            <a:ext cx="4927600" cy="277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ЕГЭ и ОГЭ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755650" y="1125538"/>
            <a:ext cx="7129463" cy="4606925"/>
          </a:xfrm>
        </p:spPr>
        <p:txBody>
          <a:bodyPr/>
          <a:lstStyle/>
          <a:p>
            <a:pPr algn="just" eaLnBrk="1" hangingPunct="1"/>
            <a:r>
              <a:rPr lang="ru-RU" altLang="ru-RU" b="1" smtClean="0">
                <a:solidFill>
                  <a:srgbClr val="002060"/>
                </a:solidFill>
              </a:rPr>
              <a:t>Оперативное информирование о предстоящих экзаменах</a:t>
            </a:r>
          </a:p>
          <a:p>
            <a:pPr algn="just" eaLnBrk="1" hangingPunct="1"/>
            <a:r>
              <a:rPr lang="ru-RU" altLang="ru-RU" b="1" smtClean="0">
                <a:solidFill>
                  <a:srgbClr val="002060"/>
                </a:solidFill>
              </a:rPr>
              <a:t>Размещение демонстрационных и методических материалов</a:t>
            </a:r>
          </a:p>
          <a:p>
            <a:pPr algn="just" eaLnBrk="1" hangingPunct="1"/>
            <a:r>
              <a:rPr lang="ru-RU" altLang="ru-RU" b="1" smtClean="0">
                <a:solidFill>
                  <a:srgbClr val="002060"/>
                </a:solidFill>
              </a:rPr>
              <a:t>Статистика и анализ прошедших экзаменов</a:t>
            </a:r>
          </a:p>
          <a:p>
            <a:pPr algn="just" eaLnBrk="1" hangingPunct="1"/>
            <a:r>
              <a:rPr lang="ru-RU" altLang="ru-RU" b="1" smtClean="0">
                <a:solidFill>
                  <a:srgbClr val="002060"/>
                </a:solidFill>
              </a:rPr>
              <a:t>Очные и заочные семинары «Актуальные вопросы подготовки к ОГЭ и ЕГЭ по химии»</a:t>
            </a:r>
          </a:p>
          <a:p>
            <a:pPr algn="just" eaLnBrk="1" hangingPunct="1"/>
            <a:r>
              <a:rPr lang="ru-RU" altLang="ru-RU" b="1" smtClean="0">
                <a:solidFill>
                  <a:srgbClr val="002060"/>
                </a:solidFill>
              </a:rPr>
              <a:t>Онлайн-консультации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Тверское региональное отделение Ассоциации учителей и преподавателей химии России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323528" y="2420888"/>
            <a:ext cx="8496300" cy="4321175"/>
          </a:xfrm>
        </p:spPr>
        <p:txBody>
          <a:bodyPr/>
          <a:lstStyle/>
          <a:p>
            <a:pPr algn="just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Создано в марте 2012 года</a:t>
            </a:r>
          </a:p>
          <a:p>
            <a:pPr algn="just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Объединяет более 140 учителей и преподавателей химии из 26 муниципалитетов Тверской области</a:t>
            </a:r>
          </a:p>
          <a:p>
            <a:pPr algn="just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Действует на основании Устава МОО «АУПХ» и Положения о Тверском региональном отделении</a:t>
            </a:r>
          </a:p>
          <a:p>
            <a:pPr algn="just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Руководящий состав: председатель, два заместителя, секретарь, кураторы направлений</a:t>
            </a:r>
          </a:p>
          <a:p>
            <a:pPr algn="just"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Официальный сайт</a:t>
            </a:r>
            <a:r>
              <a:rPr lang="en-US" altLang="ru-RU" sz="2800" b="1" dirty="0" smtClean="0">
                <a:solidFill>
                  <a:srgbClr val="002060"/>
                </a:solidFill>
              </a:rPr>
              <a:t>: 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2800" b="1" dirty="0" smtClean="0">
                <a:solidFill>
                  <a:srgbClr val="002060"/>
                </a:solidFill>
                <a:hlinkClick r:id="rId2"/>
              </a:rPr>
              <a:t>http</a:t>
            </a:r>
            <a:r>
              <a:rPr lang="en-US" altLang="ru-RU" sz="2800" b="1" dirty="0" smtClean="0">
                <a:solidFill>
                  <a:srgbClr val="002060"/>
                </a:solidFill>
                <a:sym typeface="Wingdings" pitchFamily="2" charset="2"/>
                <a:hlinkClick r:id="rId2"/>
              </a:rPr>
              <a:t>:</a:t>
            </a:r>
            <a:r>
              <a:rPr lang="ru-RU" altLang="ru-RU" sz="2800" b="1" dirty="0" smtClean="0">
                <a:solidFill>
                  <a:srgbClr val="002060"/>
                </a:solidFill>
                <a:sym typeface="Wingdings" pitchFamily="2" charset="2"/>
                <a:hlinkClick r:id="rId2"/>
              </a:rPr>
              <a:t>//</a:t>
            </a:r>
            <a:r>
              <a:rPr lang="en-US" altLang="ru-RU" sz="2800" b="1" dirty="0" smtClean="0">
                <a:solidFill>
                  <a:srgbClr val="002060"/>
                </a:solidFill>
                <a:sym typeface="Wingdings" pitchFamily="2" charset="2"/>
                <a:hlinkClick r:id="rId2"/>
              </a:rPr>
              <a:t>chem-teacher.ru</a:t>
            </a:r>
            <a:r>
              <a:rPr lang="en-US" altLang="ru-RU" sz="2800" b="1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endParaRPr lang="ru-RU" altLang="ru-RU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1273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ЕГЭ и ОГЭ</a:t>
            </a: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82563" y="981075"/>
            <a:ext cx="4894262" cy="18716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sz="2600" b="1" smtClean="0">
                <a:solidFill>
                  <a:srgbClr val="002060"/>
                </a:solidFill>
              </a:rPr>
              <a:t>По приглашению Центра развития образования РАО участие в семинарах по обсуждению экзаменационных моделей КИМ для проведения ГИА в 2016 и 2017 годах</a:t>
            </a:r>
          </a:p>
        </p:txBody>
      </p:sp>
      <p:pic>
        <p:nvPicPr>
          <p:cNvPr id="18436" name="Picture 2" descr="http://chem-teacher.ru/wp-content/uploads/2015/11/IMG_8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86163"/>
            <a:ext cx="4038600" cy="301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4" descr="http://chem-teacher.ru/wp-content/uploads/2015/11/IMG_8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3851275" cy="291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://chem-teacher.ru/wp-content/uploads/2015/11/IMG_8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221" y="1056506"/>
            <a:ext cx="385127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2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4868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</a:rPr>
              <a:t>ЕГЭ и ОГЭ</a:t>
            </a: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39712" y="908720"/>
            <a:ext cx="9104288" cy="18716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sz="2600" b="1" dirty="0" smtClean="0">
                <a:solidFill>
                  <a:srgbClr val="002060"/>
                </a:solidFill>
              </a:rPr>
              <a:t>11 мая 2017 года по приглашению Центра развития образования РАО и </a:t>
            </a:r>
            <a:r>
              <a:rPr lang="ru-RU" altLang="ru-RU" sz="2600" b="1" dirty="0" err="1" smtClean="0">
                <a:solidFill>
                  <a:srgbClr val="002060"/>
                </a:solidFill>
              </a:rPr>
              <a:t>Рособрнадзора</a:t>
            </a:r>
            <a:r>
              <a:rPr lang="ru-RU" altLang="ru-RU" sz="2600" b="1" dirty="0" smtClean="0">
                <a:solidFill>
                  <a:srgbClr val="002060"/>
                </a:solidFill>
              </a:rPr>
              <a:t> тверские педагоги-химики провели семинар с председателями предметных комиссий по химии субъектов Федерации по согласованию единых подходов к оцениванию развернутых ответов экзаменационных работ участников ЕГЭ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37" y="3419443"/>
            <a:ext cx="4211959" cy="3145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9443"/>
            <a:ext cx="4211960" cy="31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627313" y="2060575"/>
            <a:ext cx="3910012" cy="2720975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</a:rPr>
              <a:t>Годовая</a:t>
            </a:r>
            <a:br>
              <a:rPr lang="ru-RU" altLang="ru-RU" sz="2800" b="1" smtClean="0">
                <a:solidFill>
                  <a:srgbClr val="FF0000"/>
                </a:solidFill>
              </a:rPr>
            </a:br>
            <a:r>
              <a:rPr lang="ru-RU" altLang="ru-RU" sz="2800" b="1" smtClean="0">
                <a:solidFill>
                  <a:srgbClr val="FF0000"/>
                </a:solidFill>
              </a:rPr>
              <a:t>циклограмма внеурочной</a:t>
            </a:r>
            <a:br>
              <a:rPr lang="ru-RU" altLang="ru-RU" sz="2800" b="1" smtClean="0">
                <a:solidFill>
                  <a:srgbClr val="FF0000"/>
                </a:solidFill>
              </a:rPr>
            </a:br>
            <a:r>
              <a:rPr lang="ru-RU" altLang="ru-RU" sz="2800" b="1" smtClean="0">
                <a:solidFill>
                  <a:srgbClr val="FF0000"/>
                </a:solidFill>
              </a:rPr>
              <a:t>работы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7343516"/>
              </p:ext>
            </p:extLst>
          </p:nvPr>
        </p:nvGraphicFramePr>
        <p:xfrm>
          <a:off x="-1332656" y="0"/>
          <a:ext cx="119533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6725" y="-303213"/>
            <a:ext cx="8229600" cy="1428751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FF0000"/>
                </a:solidFill>
              </a:rPr>
              <a:t>География участников наших конкурсов</a:t>
            </a:r>
          </a:p>
        </p:txBody>
      </p:sp>
      <p:pic>
        <p:nvPicPr>
          <p:cNvPr id="24579" name="Picture 2" descr="C:\Users\Александр\Downloads\Карта участник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839788"/>
            <a:ext cx="77025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0" y="52324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chemeClr val="tx2"/>
                </a:solidFill>
              </a:rPr>
              <a:t>11 субъектов РФ: Брянская обл., Вологодская обл., Красноярский край,                Курская обл., Республика Мордовия, Новгородская обл, Тверская обл., Хабаровский край, Чеченская Республика, Чукотский автономный округ,     Ямало-Ненецкий автономный округ. </a:t>
            </a:r>
          </a:p>
        </p:txBody>
      </p:sp>
    </p:spTree>
    <p:extLst>
      <p:ext uri="{BB962C8B-B14F-4D97-AF65-F5344CB8AC3E}">
        <p14:creationId xmlns:p14="http://schemas.microsoft.com/office/powerpoint/2010/main" val="42485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0825" y="-3175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 </a:t>
            </a:r>
            <a:r>
              <a:rPr lang="ru-RU" altLang="ru-RU" sz="3200" b="1" smtClean="0">
                <a:solidFill>
                  <a:srgbClr val="FF0000"/>
                </a:solidFill>
              </a:rPr>
              <a:t> (сентябрь – декабрь)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96300" cy="4608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ru-RU" b="1" dirty="0" smtClean="0">
                <a:solidFill>
                  <a:srgbClr val="002060"/>
                </a:solidFill>
              </a:rPr>
              <a:t>I</a:t>
            </a:r>
            <a:r>
              <a:rPr lang="ru-RU" altLang="ru-RU" b="1" dirty="0" smtClean="0">
                <a:solidFill>
                  <a:srgbClr val="002060"/>
                </a:solidFill>
              </a:rPr>
              <a:t>-</a:t>
            </a:r>
            <a:r>
              <a:rPr lang="en-US" altLang="ru-RU" b="1" dirty="0" smtClean="0">
                <a:solidFill>
                  <a:srgbClr val="002060"/>
                </a:solidFill>
              </a:rPr>
              <a:t>II</a:t>
            </a:r>
            <a:r>
              <a:rPr lang="ru-RU" altLang="ru-RU" b="1" dirty="0" smtClean="0">
                <a:solidFill>
                  <a:srgbClr val="002060"/>
                </a:solidFill>
              </a:rPr>
              <a:t> Открытые региональные конкурсы учебных презентаций </a:t>
            </a:r>
            <a:r>
              <a:rPr lang="ru-RU" altLang="ru-RU" b="1" dirty="0" smtClean="0">
                <a:solidFill>
                  <a:srgbClr val="FF0000"/>
                </a:solidFill>
              </a:rPr>
              <a:t>«Мир химии»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altLang="ru-RU" b="1" dirty="0" smtClean="0">
              <a:solidFill>
                <a:srgbClr val="002060"/>
              </a:solidFill>
            </a:endParaRPr>
          </a:p>
        </p:txBody>
      </p:sp>
      <p:sp>
        <p:nvSpPr>
          <p:cNvPr id="21508" name="Объект 2"/>
          <p:cNvSpPr txBox="1">
            <a:spLocks/>
          </p:cNvSpPr>
          <p:nvPr/>
        </p:nvSpPr>
        <p:spPr bwMode="auto">
          <a:xfrm>
            <a:off x="3652837" y="2079625"/>
            <a:ext cx="5489575" cy="460851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Цель – создание открытого каталога авторских учебных презентаций.</a:t>
            </a:r>
          </a:p>
          <a:p>
            <a:pPr algn="ctr" eaLnBrk="1" hangingPunct="1">
              <a:spcBef>
                <a:spcPts val="1200"/>
              </a:spcBef>
              <a:buFont typeface="Arial" charset="0"/>
              <a:buNone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997 рубрик в 21 номинации,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в том числе: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Презентация по учебной теме (по классам);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Имена в истории химии;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Ученые-химики Тверского края;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Химическая книга рекордов;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600" b="1" dirty="0" smtClean="0">
                <a:solidFill>
                  <a:srgbClr val="002060"/>
                </a:solidFill>
              </a:rPr>
              <a:t>Химия будущего и др.</a:t>
            </a:r>
          </a:p>
          <a:p>
            <a:pPr eaLnBrk="1" hangingPunct="1">
              <a:buFont typeface="Arial" charset="0"/>
              <a:buNone/>
              <a:defRPr/>
            </a:pPr>
            <a:endParaRPr lang="ru-RU" altLang="ru-RU" sz="2600" b="1" dirty="0" smtClean="0">
              <a:solidFill>
                <a:srgbClr val="002060"/>
              </a:solidFill>
            </a:endParaRPr>
          </a:p>
        </p:txBody>
      </p:sp>
      <p:pic>
        <p:nvPicPr>
          <p:cNvPr id="22533" name="Picture 2" descr="http://chem-teacher.ru/wp-content/uploads/2015/12/Chemistry_world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2205038"/>
            <a:ext cx="3497262" cy="448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0" y="631825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cs typeface="Times New Roman" pitchFamily="18" charset="0"/>
              </a:rPr>
              <a:t>Цель </a:t>
            </a: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конкурса – создание открытого каталога авторских учебных презентаций по химии.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ts val="120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cs typeface="Times New Roman" pitchFamily="18" charset="0"/>
              </a:rPr>
              <a:t>Задачами</a:t>
            </a: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 конкурса являются: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1)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повышение интереса учащихся к учебному предмету «Химия»;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2)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формирование у школьников умений создавать, система-тизировать, обрабатывать информацию в электронном виде;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3)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стимулирование творческой деятельности учащихся и педагогов по созданию электронных образовательных ресурсов;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4)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стимулирование процесса внедрения ИКТ в учебный процесс;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5)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выявление лучших авторских презентаций по химии;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6)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предоставление авторам работ возможности дистанцион-ного соревнования со своими коллегами;</a:t>
            </a:r>
            <a:endParaRPr lang="ru-RU" altLang="ru-RU" sz="24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33CC"/>
                </a:solidFill>
                <a:cs typeface="Times New Roman" pitchFamily="18" charset="0"/>
              </a:rPr>
              <a:t>7) </a:t>
            </a:r>
            <a:r>
              <a:rPr lang="ru-RU" altLang="ru-RU" sz="2400" i="1">
                <a:solidFill>
                  <a:srgbClr val="0033CC"/>
                </a:solidFill>
                <a:cs typeface="Times New Roman" pitchFamily="18" charset="0"/>
              </a:rPr>
              <a:t>обобщение и распространение педагогического опыта, повышение профессионального уровня учителей.</a:t>
            </a:r>
            <a:endParaRPr lang="ru-RU" altLang="ru-RU" sz="24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28600" y="476250"/>
            <a:ext cx="864235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33CC"/>
                </a:solidFill>
                <a:cs typeface="Times New Roman" pitchFamily="18" charset="0"/>
              </a:rPr>
              <a:t>Критерии конкурсного отбора: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600" b="1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Общее впечатление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Соответствие содержания презентации заявленной теме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Степень раскрытия темы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Соблюдение принятых правил орфографии, пунктуации, сокращений и правил оформления текста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Сжатость и краткость изложения, максимальная информативность текста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Логика представления информации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Выразительность (художественно-эстетическое восприятие)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Креативность (неожиданные, оригинальные творческие решения)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Наличие авторского единого стиля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Отсутствие фактических ошибок, достоверность представленной информации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Законченность работы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  <a:cs typeface="Times New Roman" pitchFamily="18" charset="0"/>
              </a:rPr>
              <a:t> Выполнение требований, предъявляемых к учебным презентациям</a:t>
            </a:r>
            <a:endParaRPr lang="ru-RU" altLang="ru-RU" sz="2200">
              <a:solidFill>
                <a:srgbClr val="0033CC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200">
                <a:solidFill>
                  <a:srgbClr val="0033CC"/>
                </a:solidFill>
              </a:rPr>
              <a:t> Наличие ссылок на источники</a:t>
            </a:r>
          </a:p>
        </p:txBody>
      </p:sp>
      <p:pic>
        <p:nvPicPr>
          <p:cNvPr id="5" name="Picture 2" descr="http://chem-teacher.ru/wp-content/uploads/2015/12/Chemistry_world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76915"/>
            <a:ext cx="1547664" cy="198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0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323850" y="908050"/>
            <a:ext cx="8496300" cy="4608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ru-RU" b="1" smtClean="0">
                <a:solidFill>
                  <a:srgbClr val="002060"/>
                </a:solidFill>
              </a:rPr>
              <a:t>I-V </a:t>
            </a:r>
            <a:r>
              <a:rPr lang="ru-RU" altLang="ru-RU" b="1" smtClean="0">
                <a:solidFill>
                  <a:srgbClr val="002060"/>
                </a:solidFill>
              </a:rPr>
              <a:t>Региональные конкурсы методических разработок олимпиадных заданий по химии </a:t>
            </a:r>
            <a:r>
              <a:rPr lang="ru-RU" altLang="ru-RU" sz="3400" b="1" smtClean="0">
                <a:solidFill>
                  <a:srgbClr val="FF0000"/>
                </a:solidFill>
              </a:rPr>
              <a:t>«Оригинальная задача»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</p:txBody>
      </p:sp>
      <p:sp>
        <p:nvSpPr>
          <p:cNvPr id="28675" name="Объект 2"/>
          <p:cNvSpPr txBox="1">
            <a:spLocks/>
          </p:cNvSpPr>
          <p:nvPr/>
        </p:nvSpPr>
        <p:spPr bwMode="auto">
          <a:xfrm>
            <a:off x="4002088" y="3141663"/>
            <a:ext cx="49561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600" b="1">
                <a:solidFill>
                  <a:srgbClr val="002060"/>
                </a:solidFill>
              </a:rPr>
              <a:t>Оригинальная задача: Сборник олимпиадных задач по химии. – Тверь: Изд-во «СФК-офис»,  2013-2017. –  Вып. 1-5.</a:t>
            </a:r>
          </a:p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002060"/>
              </a:solidFill>
            </a:endParaRPr>
          </a:p>
        </p:txBody>
      </p:sp>
      <p:pic>
        <p:nvPicPr>
          <p:cNvPr id="28676" name="Picture 6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 r="969" b="6676"/>
          <a:stretch>
            <a:fillRect/>
          </a:stretch>
        </p:blipFill>
        <p:spPr bwMode="auto">
          <a:xfrm>
            <a:off x="323850" y="2433638"/>
            <a:ext cx="3887788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250825" y="-3175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  </a:t>
            </a:r>
            <a:r>
              <a:rPr lang="ru-RU" altLang="ru-RU" sz="3200" b="1" smtClean="0">
                <a:solidFill>
                  <a:srgbClr val="FF0000"/>
                </a:solidFill>
              </a:rPr>
              <a:t>(октябрь – январь)</a:t>
            </a:r>
          </a:p>
        </p:txBody>
      </p:sp>
    </p:spTree>
    <p:extLst>
      <p:ext uri="{BB962C8B-B14F-4D97-AF65-F5344CB8AC3E}">
        <p14:creationId xmlns:p14="http://schemas.microsoft.com/office/powerpoint/2010/main" val="36155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215900" y="549275"/>
            <a:ext cx="867727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Цель 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конкурса – популяризация олимпиадного движения по химии.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ts val="120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Задачами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 конкурса являются: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1)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выявление лучших авторских разработок олимпиадных заданий по химии;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2)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предоставление авторам работ возможности дистанционного соревнования со своими коллегами в рамках Тверского региона;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3)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обобщение и распространение педагогического опыта, повышение профессионального уровня учителей;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4)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издание сборника авторских олимпиадных заданий.</a:t>
            </a:r>
            <a:endParaRPr lang="ru-RU" altLang="ru-RU" sz="28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0" y="620713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33CC"/>
                </a:solidFill>
                <a:cs typeface="Times New Roman" pitchFamily="18" charset="0"/>
              </a:rPr>
              <a:t>Конкурс проводится по четырем номинациям: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200">
              <a:solidFill>
                <a:srgbClr val="0033CC"/>
              </a:solidFill>
            </a:endParaRPr>
          </a:p>
        </p:txBody>
      </p:sp>
      <p:pic>
        <p:nvPicPr>
          <p:cNvPr id="24579" name="Picture 6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15855" b="6676"/>
          <a:stretch>
            <a:fillRect/>
          </a:stretch>
        </p:blipFill>
        <p:spPr bwMode="auto">
          <a:xfrm>
            <a:off x="6719888" y="4221163"/>
            <a:ext cx="2314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"/>
          <p:cNvSpPr>
            <a:spLocks noChangeArrowheads="1"/>
          </p:cNvSpPr>
          <p:nvPr/>
        </p:nvSpPr>
        <p:spPr bwMode="auto">
          <a:xfrm>
            <a:off x="152400" y="14335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«Самая оригинальная задача»;</a:t>
            </a:r>
            <a:endParaRPr lang="ru-RU" altLang="ru-RU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«Лучшая расчетная (теоретическая) задача»;</a:t>
            </a:r>
            <a:endParaRPr lang="ru-RU" altLang="ru-RU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«Лучшая качественная (экспериментальная) задача»;</a:t>
            </a:r>
            <a:endParaRPr lang="ru-RU" altLang="ru-RU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 «Лучшая комбинированная задача».</a:t>
            </a:r>
            <a:endParaRPr lang="ru-RU" altLang="ru-RU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800" b="1" smtClean="0">
                <a:solidFill>
                  <a:srgbClr val="FF0000"/>
                </a:solidFill>
              </a:rPr>
              <a:t>Цели работы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2249487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координация деятельности учителей химии Тверской области, 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создание условий для профессионального роста педагогов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dirty="0" smtClean="0"/>
          </a:p>
        </p:txBody>
      </p:sp>
      <p:pic>
        <p:nvPicPr>
          <p:cNvPr id="4100" name="Picture 4" descr="C:\Users\Александр\Downloads\entrepreneur-1103719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856038"/>
            <a:ext cx="5364163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Александр\Downloads\human-86238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44925"/>
            <a:ext cx="428466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462088" y="388938"/>
            <a:ext cx="74517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3400" b="1">
                <a:solidFill>
                  <a:srgbClr val="0033CC"/>
                </a:solidFill>
                <a:cs typeface="Times New Roman" pitchFamily="18" charset="0"/>
              </a:rPr>
              <a:t>Критерии конкурсного отбора:</a:t>
            </a:r>
            <a:endParaRPr lang="ru-RU" altLang="ru-RU" sz="3400" b="1">
              <a:solidFill>
                <a:srgbClr val="0033CC"/>
              </a:solidFill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Общее впечатление от задачи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Оригинальность идеи задачи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Грамотность в формулировке задания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Понятность условия для учащихся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Многовариантность решения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Рациональность решения</a:t>
            </a:r>
          </a:p>
          <a:p>
            <a:pPr algn="r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Оригинальность авторского текста (проверка системой «АНТИПЛАГИАТ»)</a:t>
            </a:r>
          </a:p>
        </p:txBody>
      </p:sp>
      <p:pic>
        <p:nvPicPr>
          <p:cNvPr id="31747" name="Picture 6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 r="969" b="6676"/>
          <a:stretch>
            <a:fillRect/>
          </a:stretch>
        </p:blipFill>
        <p:spPr bwMode="auto">
          <a:xfrm>
            <a:off x="138113" y="260350"/>
            <a:ext cx="25114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468313" y="1196975"/>
            <a:ext cx="8496300" cy="4608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ru-RU" b="1" smtClean="0">
                <a:solidFill>
                  <a:srgbClr val="002060"/>
                </a:solidFill>
              </a:rPr>
              <a:t>I-IV </a:t>
            </a:r>
            <a:r>
              <a:rPr lang="ru-RU" altLang="ru-RU" b="1" smtClean="0">
                <a:solidFill>
                  <a:srgbClr val="002060"/>
                </a:solidFill>
              </a:rPr>
              <a:t>Открытые региональные конкурсы методических разработок дидактических игр по химии </a:t>
            </a:r>
            <a:r>
              <a:rPr lang="ru-RU" altLang="ru-RU" sz="3400" b="1" smtClean="0">
                <a:solidFill>
                  <a:srgbClr val="FF0000"/>
                </a:solidFill>
              </a:rPr>
              <a:t>«Химическая игротека»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</p:txBody>
      </p:sp>
      <p:sp>
        <p:nvSpPr>
          <p:cNvPr id="32771" name="Объект 2"/>
          <p:cNvSpPr txBox="1">
            <a:spLocks/>
          </p:cNvSpPr>
          <p:nvPr/>
        </p:nvSpPr>
        <p:spPr bwMode="auto">
          <a:xfrm>
            <a:off x="4284663" y="3573463"/>
            <a:ext cx="4956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600" b="1">
                <a:solidFill>
                  <a:srgbClr val="002060"/>
                </a:solidFill>
              </a:rPr>
              <a:t>Химическая игротека: Сборник дидактических игр по химии. – Тверь: Изд-во «СФК-офис»,        2014-2017. – Вып. 1-4. </a:t>
            </a:r>
          </a:p>
          <a:p>
            <a:pPr algn="ctr" eaLnBrk="1" hangingPunct="1">
              <a:buFont typeface="Arial" charset="0"/>
              <a:buNone/>
            </a:pPr>
            <a:endParaRPr lang="ru-RU" altLang="ru-RU" b="1">
              <a:solidFill>
                <a:srgbClr val="002060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86" y="2843756"/>
            <a:ext cx="4031382" cy="3609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   </a:t>
            </a:r>
            <a:r>
              <a:rPr lang="ru-RU" altLang="ru-RU" sz="3200" b="1" smtClean="0">
                <a:solidFill>
                  <a:srgbClr val="FF0000"/>
                </a:solidFill>
              </a:rPr>
              <a:t>(ноябрь – февраль)</a:t>
            </a:r>
          </a:p>
        </p:txBody>
      </p:sp>
    </p:spTree>
    <p:extLst>
      <p:ext uri="{BB962C8B-B14F-4D97-AF65-F5344CB8AC3E}">
        <p14:creationId xmlns:p14="http://schemas.microsoft.com/office/powerpoint/2010/main" val="40821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322263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Цель 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конкурса – 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активизация познавательной деятельности школьников в изучении учебного предмета «Химия», пропаганда химических знаний, повышение профессионального уровня учителей.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ts val="120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Задачами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 конкурса являются: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1)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выявление лучших авторских разработок учебных игр по химии;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2)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предоставление авторам работ (обучающимся и учителям) возможности соревноваться (дистанционно) со своими коллегами в рамках Тверского региона;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3)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обобщение и распространение передового педаго-гического опыта;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4) </a:t>
            </a: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издание сборника авторских дидактических игр по химии.</a:t>
            </a:r>
            <a:endParaRPr lang="ru-RU" altLang="ru-RU" sz="28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50825" y="1543050"/>
            <a:ext cx="8640763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  <a:cs typeface="Times New Roman" pitchFamily="18" charset="0"/>
              </a:rPr>
              <a:t>Конкурс проводится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  <a:cs typeface="Times New Roman" pitchFamily="18" charset="0"/>
              </a:rPr>
              <a:t>по трем номинациям:</a:t>
            </a:r>
            <a:endParaRPr lang="ru-RU" altLang="ru-RU" sz="360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>
                <a:solidFill>
                  <a:srgbClr val="0033CC"/>
                </a:solidFill>
                <a:cs typeface="Times New Roman" pitchFamily="18" charset="0"/>
              </a:rPr>
              <a:t>«Самая оригинальная игра»;</a:t>
            </a:r>
            <a:endParaRPr lang="ru-RU" altLang="ru-RU" sz="360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>
                <a:solidFill>
                  <a:srgbClr val="0033CC"/>
                </a:solidFill>
                <a:cs typeface="Times New Roman" pitchFamily="18" charset="0"/>
              </a:rPr>
              <a:t>«Игры на учебных занятиях по химии»;</a:t>
            </a:r>
            <a:endParaRPr lang="ru-RU" altLang="ru-RU" sz="360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>
                <a:solidFill>
                  <a:srgbClr val="0033CC"/>
                </a:solidFill>
                <a:cs typeface="Times New Roman" pitchFamily="18" charset="0"/>
              </a:rPr>
              <a:t>«Игры на внеклассных занятиях»</a:t>
            </a:r>
            <a:endParaRPr lang="ru-RU" altLang="ru-RU" sz="3600">
              <a:solidFill>
                <a:srgbClr val="0033CC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8736" y="462438"/>
            <a:ext cx="241267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307975" y="477838"/>
            <a:ext cx="8748713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3400" b="1">
                <a:solidFill>
                  <a:srgbClr val="0033CC"/>
                </a:solidFill>
              </a:rPr>
              <a:t>Критерии конкурсного отбора:</a:t>
            </a:r>
            <a:endParaRPr lang="ru-RU" altLang="ru-RU" sz="340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Общее впечатление от учебной игры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Оригинальность игры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Грамотность в формулировке правил игры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Понятность условия для учащихся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Рациональность решения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>
                <a:solidFill>
                  <a:srgbClr val="0033CC"/>
                </a:solidFill>
              </a:rPr>
              <a:t> Оригинальность авторского текста                              (проверка системой «АНТИПЛАГИАТ»)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330235"/>
            <a:ext cx="2612467" cy="233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3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179512" y="1196975"/>
            <a:ext cx="8785101" cy="4608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ru-RU" b="1" dirty="0" smtClean="0">
                <a:solidFill>
                  <a:srgbClr val="002060"/>
                </a:solidFill>
              </a:rPr>
              <a:t>I </a:t>
            </a:r>
            <a:r>
              <a:rPr lang="ru-RU" altLang="ru-RU" b="1" dirty="0" smtClean="0">
                <a:solidFill>
                  <a:srgbClr val="002060"/>
                </a:solidFill>
              </a:rPr>
              <a:t>Открытый региональный конкурс творческих работ </a:t>
            </a:r>
            <a:r>
              <a:rPr lang="ru-RU" altLang="ru-RU" sz="3400" b="1" dirty="0" smtClean="0">
                <a:solidFill>
                  <a:srgbClr val="FF0000"/>
                </a:solidFill>
              </a:rPr>
              <a:t>«Химическая лаборатория»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altLang="ru-RU" b="1" dirty="0" smtClean="0">
              <a:solidFill>
                <a:srgbClr val="002060"/>
              </a:solidFill>
            </a:endParaRPr>
          </a:p>
        </p:txBody>
      </p:sp>
      <p:sp>
        <p:nvSpPr>
          <p:cNvPr id="32773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</a:rPr>
              <a:t>Внеурочная работа </a:t>
            </a:r>
            <a:r>
              <a:rPr lang="ru-RU" altLang="ru-RU" sz="3200" b="1" dirty="0" smtClean="0">
                <a:solidFill>
                  <a:srgbClr val="FF0000"/>
                </a:solidFill>
              </a:rPr>
              <a:t>(сентябрь – март)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95498"/>
            <a:ext cx="4752528" cy="431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107573"/>
            <a:ext cx="9144000" cy="670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cs typeface="Times New Roman" pitchFamily="18" charset="0"/>
              </a:rPr>
              <a:t>Цель </a:t>
            </a: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конкурса – </a:t>
            </a:r>
            <a:r>
              <a:rPr lang="ru-RU" altLang="ru-RU" sz="2800" i="1" dirty="0" smtClean="0">
                <a:solidFill>
                  <a:srgbClr val="0033CC"/>
                </a:solidFill>
                <a:cs typeface="Times New Roman" pitchFamily="18" charset="0"/>
              </a:rPr>
              <a:t>совершенствование учебно-воспитательного процесса в предметной области «Химия» и активизация творческой деятельности школьников и учителей.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 algn="just">
              <a:spcBef>
                <a:spcPts val="1200"/>
              </a:spcBef>
              <a:buFontTx/>
              <a:buNone/>
            </a:pPr>
            <a:r>
              <a:rPr lang="ru-RU" altLang="ru-RU" sz="2800" b="1" dirty="0">
                <a:solidFill>
                  <a:srgbClr val="0033CC"/>
                </a:solidFill>
                <a:cs typeface="Times New Roman" pitchFamily="18" charset="0"/>
              </a:rPr>
              <a:t>Задачами</a:t>
            </a: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 конкурса являются: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1) </a:t>
            </a:r>
            <a:r>
              <a:rPr lang="ru-RU" altLang="ru-RU" sz="2800" i="1" dirty="0" smtClean="0">
                <a:solidFill>
                  <a:srgbClr val="0033CC"/>
                </a:solidFill>
                <a:cs typeface="Times New Roman" pitchFamily="18" charset="0"/>
              </a:rPr>
              <a:t>выявление лучших авторских разработок, которые можно использовать в дидактических целях при обучении химии (в урочное и во внеурочное время);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2) </a:t>
            </a:r>
            <a:r>
              <a:rPr lang="ru-RU" altLang="ru-RU" sz="2800" i="1" dirty="0" smtClean="0">
                <a:solidFill>
                  <a:srgbClr val="0033CC"/>
                </a:solidFill>
                <a:cs typeface="Times New Roman" pitchFamily="18" charset="0"/>
              </a:rPr>
              <a:t>предоставление авторам работ возможности дистанционного соревнования со своими коллегами (в том числе в рамках Тверского региона);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3) </a:t>
            </a:r>
            <a:r>
              <a:rPr lang="ru-RU" altLang="ru-RU" sz="2800" i="1" dirty="0">
                <a:solidFill>
                  <a:srgbClr val="0033CC"/>
                </a:solidFill>
                <a:cs typeface="Times New Roman" pitchFamily="18" charset="0"/>
              </a:rPr>
              <a:t>обобщение и распространение передового </a:t>
            </a:r>
            <a:r>
              <a:rPr lang="ru-RU" altLang="ru-RU" sz="2800" i="1" dirty="0" err="1">
                <a:solidFill>
                  <a:srgbClr val="0033CC"/>
                </a:solidFill>
                <a:cs typeface="Times New Roman" pitchFamily="18" charset="0"/>
              </a:rPr>
              <a:t>педаго-гического</a:t>
            </a:r>
            <a:r>
              <a:rPr lang="ru-RU" altLang="ru-RU" sz="2800" i="1" dirty="0">
                <a:solidFill>
                  <a:srgbClr val="0033CC"/>
                </a:solidFill>
                <a:cs typeface="Times New Roman" pitchFamily="18" charset="0"/>
              </a:rPr>
              <a:t> опыта;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33CC"/>
                </a:solidFill>
                <a:cs typeface="Times New Roman" pitchFamily="18" charset="0"/>
              </a:rPr>
              <a:t>4) </a:t>
            </a:r>
            <a:r>
              <a:rPr lang="ru-RU" altLang="ru-RU" sz="2800" i="1" dirty="0">
                <a:solidFill>
                  <a:srgbClr val="0033CC"/>
                </a:solidFill>
                <a:cs typeface="Times New Roman" pitchFamily="18" charset="0"/>
              </a:rPr>
              <a:t>издание </a:t>
            </a:r>
            <a:r>
              <a:rPr lang="ru-RU" altLang="ru-RU" sz="2800" i="1" dirty="0" smtClean="0">
                <a:solidFill>
                  <a:srgbClr val="0033CC"/>
                </a:solidFill>
                <a:cs typeface="Times New Roman" pitchFamily="18" charset="0"/>
              </a:rPr>
              <a:t>электронного сборника творческих работ </a:t>
            </a:r>
            <a:r>
              <a:rPr lang="ru-RU" altLang="ru-RU" sz="2800" i="1" dirty="0">
                <a:solidFill>
                  <a:srgbClr val="0033CC"/>
                </a:solidFill>
                <a:cs typeface="Times New Roman" pitchFamily="18" charset="0"/>
              </a:rPr>
              <a:t>по химии.</a:t>
            </a:r>
            <a:endParaRPr lang="ru-RU" altLang="ru-RU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50825" y="319292"/>
            <a:ext cx="8640763" cy="629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cs typeface="Times New Roman" pitchFamily="18" charset="0"/>
              </a:rPr>
              <a:t>Конкурс проводится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3600" b="1" dirty="0">
                <a:solidFill>
                  <a:srgbClr val="0033CC"/>
                </a:solidFill>
                <a:cs typeface="Times New Roman" pitchFamily="18" charset="0"/>
              </a:rPr>
              <a:t>по </a:t>
            </a:r>
            <a:r>
              <a:rPr lang="ru-RU" altLang="ru-RU" sz="3600" b="1" dirty="0" smtClean="0">
                <a:solidFill>
                  <a:srgbClr val="0033CC"/>
                </a:solidFill>
                <a:cs typeface="Times New Roman" pitchFamily="18" charset="0"/>
              </a:rPr>
              <a:t>шести </a:t>
            </a:r>
            <a:r>
              <a:rPr lang="ru-RU" altLang="ru-RU" sz="3600" b="1" dirty="0">
                <a:solidFill>
                  <a:srgbClr val="0033CC"/>
                </a:solidFill>
                <a:cs typeface="Times New Roman" pitchFamily="18" charset="0"/>
              </a:rPr>
              <a:t>номинациям:</a:t>
            </a:r>
            <a:endParaRPr lang="ru-RU" altLang="ru-RU" sz="3600" dirty="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«Литературное творчество»;</a:t>
            </a:r>
            <a:endParaRPr lang="ru-RU" altLang="ru-RU" sz="3600" dirty="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«Художественное творчество»;</a:t>
            </a:r>
            <a:endParaRPr lang="ru-RU" altLang="ru-RU" sz="3600" dirty="0">
              <a:solidFill>
                <a:srgbClr val="0033CC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400" i="1" dirty="0" smtClean="0">
                <a:solidFill>
                  <a:srgbClr val="0033CC"/>
                </a:solidFill>
                <a:cs typeface="Times New Roman" pitchFamily="18" charset="0"/>
              </a:rPr>
              <a:t>«Декоративно-прикладное творчество»;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«Техническое творчество»;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«</a:t>
            </a:r>
            <a:r>
              <a:rPr lang="ru-RU" altLang="ru-RU" sz="3600" i="1" dirty="0" err="1" smtClean="0">
                <a:solidFill>
                  <a:srgbClr val="0033CC"/>
                </a:solidFill>
                <a:cs typeface="Times New Roman" pitchFamily="18" charset="0"/>
              </a:rPr>
              <a:t>Видеоэксперимент</a:t>
            </a: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»;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3600" i="1" dirty="0" smtClean="0">
                <a:solidFill>
                  <a:srgbClr val="0033CC"/>
                </a:solidFill>
                <a:cs typeface="Times New Roman" pitchFamily="18" charset="0"/>
              </a:rPr>
              <a:t>«Свободное творчество»</a:t>
            </a:r>
            <a:endParaRPr lang="ru-RU" altLang="ru-RU" sz="3600" dirty="0">
              <a:solidFill>
                <a:srgbClr val="00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1956048" cy="17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307975" y="477322"/>
            <a:ext cx="8748713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3400" b="1" dirty="0">
                <a:solidFill>
                  <a:srgbClr val="0033CC"/>
                </a:solidFill>
              </a:rPr>
              <a:t>Критерии конкурсного отбора:</a:t>
            </a:r>
            <a:endParaRPr lang="ru-RU" altLang="ru-RU" sz="34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Общее впечатление от </a:t>
            </a:r>
            <a:r>
              <a:rPr lang="ru-RU" altLang="ru-RU" sz="2800" dirty="0" smtClean="0">
                <a:solidFill>
                  <a:srgbClr val="0033CC"/>
                </a:solidFill>
              </a:rPr>
              <a:t>творческой работы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 smtClean="0">
                <a:solidFill>
                  <a:srgbClr val="0033CC"/>
                </a:solidFill>
              </a:rPr>
              <a:t>Отсутствие фактических ошибок, достоверность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 smtClean="0">
                <a:solidFill>
                  <a:srgbClr val="0033CC"/>
                </a:solidFill>
              </a:rPr>
              <a:t>Выразительность работы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 smtClean="0">
                <a:solidFill>
                  <a:srgbClr val="0033CC"/>
                </a:solidFill>
              </a:rPr>
              <a:t>Креативность работы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</a:t>
            </a:r>
            <a:r>
              <a:rPr lang="ru-RU" altLang="ru-RU" sz="2800" dirty="0" smtClean="0">
                <a:solidFill>
                  <a:srgbClr val="0033CC"/>
                </a:solidFill>
              </a:rPr>
              <a:t>Законченность работы</a:t>
            </a:r>
            <a:endParaRPr lang="ru-RU" altLang="ru-RU" sz="28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2800" dirty="0">
                <a:solidFill>
                  <a:srgbClr val="0033CC"/>
                </a:solidFill>
              </a:rPr>
              <a:t> Оригинальность </a:t>
            </a:r>
            <a:r>
              <a:rPr lang="ru-RU" altLang="ru-RU" sz="2800" dirty="0" smtClean="0">
                <a:solidFill>
                  <a:srgbClr val="0033CC"/>
                </a:solidFill>
              </a:rPr>
              <a:t>(</a:t>
            </a:r>
            <a:r>
              <a:rPr lang="ru-RU" altLang="ru-RU" sz="2800" dirty="0">
                <a:solidFill>
                  <a:srgbClr val="0033CC"/>
                </a:solidFill>
              </a:rPr>
              <a:t>проверка </a:t>
            </a:r>
            <a:r>
              <a:rPr lang="ru-RU" altLang="ru-RU" sz="2800" dirty="0" smtClean="0">
                <a:solidFill>
                  <a:srgbClr val="0033CC"/>
                </a:solidFill>
              </a:rPr>
              <a:t>                                              системой </a:t>
            </a:r>
            <a:r>
              <a:rPr lang="ru-RU" altLang="ru-RU" sz="2800" dirty="0">
                <a:solidFill>
                  <a:srgbClr val="0033CC"/>
                </a:solidFill>
              </a:rPr>
              <a:t>«АНТИПЛАГИАТ»)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47069"/>
            <a:ext cx="3756248" cy="34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333375" y="935038"/>
            <a:ext cx="5903913" cy="2206625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US" altLang="ru-RU" b="1" dirty="0" smtClean="0">
                <a:solidFill>
                  <a:srgbClr val="002060"/>
                </a:solidFill>
              </a:rPr>
              <a:t>V </a:t>
            </a:r>
            <a:r>
              <a:rPr lang="ru-RU" altLang="ru-RU" b="1" dirty="0" smtClean="0">
                <a:solidFill>
                  <a:srgbClr val="002060"/>
                </a:solidFill>
              </a:rPr>
              <a:t>Региональная олимпиада </a:t>
            </a:r>
            <a:r>
              <a:rPr lang="ru-RU" altLang="ru-RU" b="1" dirty="0" smtClean="0">
                <a:solidFill>
                  <a:srgbClr val="FF0000"/>
                </a:solidFill>
              </a:rPr>
              <a:t>«Химоня-2017»: 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431 (150 + </a:t>
            </a:r>
            <a:r>
              <a:rPr lang="en-US" altLang="ru-RU" b="1" dirty="0" smtClean="0">
                <a:solidFill>
                  <a:srgbClr val="002060"/>
                </a:solidFill>
              </a:rPr>
              <a:t>1</a:t>
            </a:r>
            <a:r>
              <a:rPr lang="ru-RU" altLang="ru-RU" b="1" dirty="0" smtClean="0">
                <a:solidFill>
                  <a:srgbClr val="002060"/>
                </a:solidFill>
              </a:rPr>
              <a:t>52 + 12</a:t>
            </a:r>
            <a:r>
              <a:rPr lang="en-US" altLang="ru-RU" b="1" dirty="0" smtClean="0">
                <a:solidFill>
                  <a:srgbClr val="002060"/>
                </a:solidFill>
              </a:rPr>
              <a:t>9</a:t>
            </a:r>
            <a:r>
              <a:rPr lang="ru-RU" altLang="ru-RU" b="1" dirty="0" smtClean="0">
                <a:solidFill>
                  <a:srgbClr val="002060"/>
                </a:solidFill>
              </a:rPr>
              <a:t>) школьник        из 80</a:t>
            </a:r>
            <a:r>
              <a:rPr lang="en-US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</a:rPr>
              <a:t>ОУ 16 муниципалитетов</a:t>
            </a:r>
          </a:p>
        </p:txBody>
      </p:sp>
      <p:pic>
        <p:nvPicPr>
          <p:cNvPr id="27652" name="Picture 2" descr="http://chem-teacher.ru/wp-content/uploads/2013/05/IMG_3055-300x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3141663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4" descr="http://chem-teacher.ru/wp-content/uploads/2013/05/IMG_3062-300x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5013325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8" descr="http://chem-teacher.ru/wp-content/uploads/2013/05/IMG_3058-300x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263" y="4997152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12" descr="http://chem-teacher.ru/wp-content/uploads/2013/05/IMG_3041-300x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941168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4" descr="http://chem-teacher.ru/wp-content/uploads/2013/05/IMG_3036-300x1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212976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9" name="Рисунок 1" descr="Химон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556792"/>
            <a:ext cx="2622292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3" name="Заголовок 1"/>
          <p:cNvSpPr>
            <a:spLocks noGrp="1"/>
          </p:cNvSpPr>
          <p:nvPr>
            <p:ph type="title"/>
          </p:nvPr>
        </p:nvSpPr>
        <p:spPr>
          <a:xfrm>
            <a:off x="250825" y="-3175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   </a:t>
            </a:r>
            <a:r>
              <a:rPr lang="ru-RU" altLang="ru-RU" sz="2800" b="1" smtClean="0">
                <a:solidFill>
                  <a:srgbClr val="FF0000"/>
                </a:solidFill>
              </a:rPr>
              <a:t>(сентябрь – май)</a:t>
            </a:r>
          </a:p>
        </p:txBody>
      </p:sp>
    </p:spTree>
    <p:extLst>
      <p:ext uri="{BB962C8B-B14F-4D97-AF65-F5344CB8AC3E}">
        <p14:creationId xmlns:p14="http://schemas.microsoft.com/office/powerpoint/2010/main" val="19513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Задачи организации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684213" y="1412875"/>
            <a:ext cx="7848600" cy="4608513"/>
          </a:xfrm>
        </p:spPr>
        <p:txBody>
          <a:bodyPr/>
          <a:lstStyle/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Профессиональное общение и обмен опытом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Формирование единого научно-образователь-ного пространства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Участие педагогов в разработке и обсуждении стратегических задач химического образования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Общественный мониторинг состояния химического образования в регионе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Содействие повышению качества учебной и учебно-методической литературы по химии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0" y="3794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Цель 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конкурса – популяризация олимпиадного движения по химии, выявление, поддержка и развитие одаренных обучающихся.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ts val="120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Задачами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 олимпиады являются: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раскрытие творческих способностей учеников;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развитие нестандартного стиля мышления;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активизация внеклассной и внешкольной работы по химии;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поиск талантливой молодежи и организация профессиональной ориентации;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привлечение студентов-химиков к организации олимпиадного движения в Тверской области;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создание условий для профессионального роста учителей химии.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8285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07950" y="141288"/>
            <a:ext cx="8891588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tabLst>
                <a:tab pos="1809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09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09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b="1">
                <a:solidFill>
                  <a:srgbClr val="0033CC"/>
                </a:solidFill>
                <a:cs typeface="Times New Roman" pitchFamily="18" charset="0"/>
              </a:rPr>
              <a:t>Школьникам предлагается решить:</a:t>
            </a:r>
            <a:endParaRPr lang="ru-RU" altLang="ru-RU" b="1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10 тестовых заданий базового уровня сложности: время на выполнение – 25 мин;</a:t>
            </a:r>
            <a:endParaRPr lang="ru-RU" altLang="ru-RU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задачу №1 повышенного уровня сложности (уровень муниципального этапа Всероссийской олимпиады школьников): время на выполнение – 40 мин;</a:t>
            </a:r>
            <a:endParaRPr lang="ru-RU" altLang="ru-RU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задачу №2 высокого уровня сложности (уровень регионального этапа Всероссийской олимпиады школьников): время на выполнение – 55 мин.</a:t>
            </a:r>
            <a:endParaRPr lang="ru-RU" altLang="ru-RU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0033CC"/>
                </a:solidFill>
                <a:cs typeface="Times New Roman" pitchFamily="18" charset="0"/>
              </a:rPr>
              <a:t>Общее время на выполнение заданий –               120 мин (2 часа).</a:t>
            </a:r>
            <a:endParaRPr lang="ru-RU" altLang="ru-RU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07950" y="1125618"/>
            <a:ext cx="8891588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charset="0"/>
              <a:buChar char="•"/>
              <a:tabLst>
                <a:tab pos="1809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09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09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09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b="1" dirty="0">
                <a:solidFill>
                  <a:srgbClr val="0033CC"/>
                </a:solidFill>
                <a:cs typeface="Times New Roman" pitchFamily="18" charset="0"/>
              </a:rPr>
              <a:t>Тематические задания</a:t>
            </a:r>
            <a:endParaRPr lang="ru-RU" altLang="ru-RU" b="1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dirty="0">
                <a:solidFill>
                  <a:srgbClr val="0033CC"/>
                </a:solidFill>
                <a:cs typeface="Times New Roman" pitchFamily="18" charset="0"/>
              </a:rPr>
              <a:t>2015 – 70-я годовщина Великой Победы («Вклад химии в Великую Победу»);</a:t>
            </a:r>
            <a:endParaRPr lang="ru-RU" altLang="ru-RU" dirty="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dirty="0">
                <a:solidFill>
                  <a:srgbClr val="0033CC"/>
                </a:solidFill>
                <a:cs typeface="Times New Roman" pitchFamily="18" charset="0"/>
              </a:rPr>
              <a:t>2016 – Год </a:t>
            </a:r>
            <a:r>
              <a:rPr lang="ru-RU" altLang="ru-RU" dirty="0" smtClean="0">
                <a:solidFill>
                  <a:srgbClr val="0033CC"/>
                </a:solidFill>
                <a:cs typeface="Times New Roman" pitchFamily="18" charset="0"/>
              </a:rPr>
              <a:t>российского кино </a:t>
            </a:r>
            <a:r>
              <a:rPr lang="ru-RU" altLang="ru-RU" dirty="0">
                <a:solidFill>
                  <a:srgbClr val="0033CC"/>
                </a:solidFill>
                <a:cs typeface="Times New Roman" pitchFamily="18" charset="0"/>
              </a:rPr>
              <a:t>(«Гравировать имена победителей – работа, требующая </a:t>
            </a:r>
            <a:r>
              <a:rPr lang="ru-RU" altLang="ru-RU" dirty="0" smtClean="0">
                <a:solidFill>
                  <a:srgbClr val="0033CC"/>
                </a:solidFill>
                <a:cs typeface="Times New Roman" pitchFamily="18" charset="0"/>
              </a:rPr>
              <a:t>само-отречения…», к/ф «Покровские ворота»)</a:t>
            </a:r>
            <a:endParaRPr lang="ru-RU" altLang="ru-RU" dirty="0">
              <a:solidFill>
                <a:srgbClr val="0033CC"/>
              </a:solidFill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dirty="0">
                <a:solidFill>
                  <a:srgbClr val="0033CC"/>
                </a:solidFill>
                <a:cs typeface="Times New Roman" pitchFamily="18" charset="0"/>
              </a:rPr>
              <a:t>2017 – Год </a:t>
            </a:r>
            <a:r>
              <a:rPr lang="ru-RU" altLang="ru-RU" dirty="0" smtClean="0">
                <a:solidFill>
                  <a:srgbClr val="0033CC"/>
                </a:solidFill>
                <a:cs typeface="Times New Roman" pitchFamily="18" charset="0"/>
              </a:rPr>
              <a:t>экологии («Растёт то, что мы выращиваем в душе, - таков вечный закон природы», И.В. Гёте).</a:t>
            </a:r>
            <a:endParaRPr lang="ru-RU" altLang="ru-RU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323850" y="1025525"/>
            <a:ext cx="8496300" cy="1179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ru-RU" b="1" dirty="0" smtClean="0">
                <a:solidFill>
                  <a:srgbClr val="FF0000"/>
                </a:solidFill>
              </a:rPr>
              <a:t>I</a:t>
            </a:r>
            <a:r>
              <a:rPr lang="ru-RU" altLang="ru-RU" b="1" dirty="0" smtClean="0">
                <a:solidFill>
                  <a:srgbClr val="FF0000"/>
                </a:solidFill>
              </a:rPr>
              <a:t>-</a:t>
            </a:r>
            <a:r>
              <a:rPr lang="en-US" altLang="ru-RU" b="1" dirty="0" smtClean="0">
                <a:solidFill>
                  <a:srgbClr val="FF0000"/>
                </a:solidFill>
              </a:rPr>
              <a:t>V </a:t>
            </a:r>
            <a:r>
              <a:rPr lang="ru-RU" altLang="ru-RU" b="1" dirty="0" smtClean="0">
                <a:solidFill>
                  <a:srgbClr val="FF0000"/>
                </a:solidFill>
              </a:rPr>
              <a:t>Летние школы олимпийского резерва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chemeClr val="tx2"/>
                </a:solidFill>
              </a:rPr>
              <a:t>(четвертая неделя июня)</a:t>
            </a:r>
          </a:p>
        </p:txBody>
      </p:sp>
      <p:pic>
        <p:nvPicPr>
          <p:cNvPr id="29700" name="Picture 6" descr="http://chem-teacher.ru/wp-content/uploads/2013/07/%D0%BB%D1%88_13_14-1024x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243388"/>
            <a:ext cx="4497388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8" descr="http://chem-teacher.ru/wp-content/uploads/2013/07/%D0%BB%D1%88_13_38-1024x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8" y="2347913"/>
            <a:ext cx="4498975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10" descr="http://chem-teacher.ru/wp-content/uploads/2013/07/%D0%BB%D1%88_13_48-1024x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305050"/>
            <a:ext cx="4649787" cy="260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12" descr="http://chem-teacher.ru/wp-content/uploads/2013/07/%D0%BB%D1%88_13_13-1024x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257675"/>
            <a:ext cx="4649787" cy="253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7" name="Заголовок 1"/>
          <p:cNvSpPr>
            <a:spLocks noGrp="1"/>
          </p:cNvSpPr>
          <p:nvPr>
            <p:ph type="title"/>
          </p:nvPr>
        </p:nvSpPr>
        <p:spPr>
          <a:xfrm>
            <a:off x="250825" y="-3175"/>
            <a:ext cx="8893175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   </a:t>
            </a:r>
            <a:r>
              <a:rPr lang="ru-RU" altLang="ru-RU" sz="2800" b="1" smtClean="0">
                <a:solidFill>
                  <a:srgbClr val="FF0000"/>
                </a:solidFill>
              </a:rPr>
              <a:t>(июнь)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50825" y="798513"/>
            <a:ext cx="8569325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Цель проведения Летней школы – 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выявление, поддержка и развитие одаренных обучающихся.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cs typeface="Times New Roman" pitchFamily="18" charset="0"/>
              </a:rPr>
              <a:t>Задачами Летней школы</a:t>
            </a:r>
            <a:r>
              <a:rPr lang="ru-RU" altLang="ru-RU" sz="2800">
                <a:solidFill>
                  <a:srgbClr val="0033CC"/>
                </a:solidFill>
                <a:cs typeface="Times New Roman" pitchFamily="18" charset="0"/>
              </a:rPr>
              <a:t> являются: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содействие развитию творческих способностей и интереса учащихся к химии, расширение их общего кругозора, развитие нестандартного стиля мышления;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практическая подготовка школьников к предметным олимпиадам по химии;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ru-RU" altLang="ru-RU" sz="2800" i="1">
                <a:solidFill>
                  <a:srgbClr val="0033CC"/>
                </a:solidFill>
                <a:cs typeface="Times New Roman" pitchFamily="18" charset="0"/>
              </a:rPr>
              <a:t>организация профессиональной ориентации талантливой молодежи.</a:t>
            </a:r>
            <a:endParaRPr lang="ru-RU" altLang="ru-RU" sz="2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Внеурочная работа</a:t>
            </a:r>
            <a:endParaRPr lang="ru-RU" altLang="ru-RU" sz="2800" b="1" smtClean="0">
              <a:solidFill>
                <a:srgbClr val="FF0000"/>
              </a:solidFill>
            </a:endParaRPr>
          </a:p>
        </p:txBody>
      </p:sp>
      <p:sp>
        <p:nvSpPr>
          <p:cNvPr id="32771" name="Прямоугольник 4"/>
          <p:cNvSpPr>
            <a:spLocks noChangeArrowheads="1"/>
          </p:cNvSpPr>
          <p:nvPr/>
        </p:nvSpPr>
        <p:spPr bwMode="auto">
          <a:xfrm>
            <a:off x="274638" y="3644900"/>
            <a:ext cx="4081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Конкурс рефератов</a:t>
            </a:r>
            <a:endParaRPr lang="ru-RU" altLang="ru-RU" sz="3600">
              <a:solidFill>
                <a:srgbClr val="0033CC"/>
              </a:solidFill>
            </a:endParaRPr>
          </a:p>
        </p:txBody>
      </p:sp>
      <p:sp>
        <p:nvSpPr>
          <p:cNvPr id="32772" name="Прямоугольник 5"/>
          <p:cNvSpPr>
            <a:spLocks noChangeArrowheads="1"/>
          </p:cNvSpPr>
          <p:nvPr/>
        </p:nvSpPr>
        <p:spPr bwMode="auto">
          <a:xfrm>
            <a:off x="282575" y="1412875"/>
            <a:ext cx="73263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Конкурс научно-исследовательских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работ школьников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«Менделеевские чтения»</a:t>
            </a:r>
            <a:endParaRPr lang="ru-RU" altLang="ru-RU" sz="3600">
              <a:solidFill>
                <a:srgbClr val="0033CC"/>
              </a:solidFill>
            </a:endParaRPr>
          </a:p>
        </p:txBody>
      </p:sp>
      <p:sp>
        <p:nvSpPr>
          <p:cNvPr id="32773" name="Прямоугольник 6"/>
          <p:cNvSpPr>
            <a:spLocks noChangeArrowheads="1"/>
          </p:cNvSpPr>
          <p:nvPr/>
        </p:nvSpPr>
        <p:spPr bwMode="auto">
          <a:xfrm>
            <a:off x="250825" y="4652963"/>
            <a:ext cx="74310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Научно-практическая конференция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исследовательских работ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33CC"/>
                </a:solidFill>
              </a:rPr>
              <a:t>учащихся «Шаг в будущее»</a:t>
            </a:r>
            <a:endParaRPr lang="ru-RU" altLang="ru-RU" sz="3600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19950" y="2565400"/>
            <a:ext cx="1528763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декабрь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26300" y="3716338"/>
            <a:ext cx="1522413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февраль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85050" y="5805488"/>
            <a:ext cx="12906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апрель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079500" y="-100013"/>
            <a:ext cx="8172450" cy="1147763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FF0000"/>
                </a:solidFill>
              </a:rPr>
              <a:t>Методическое сопровождение</a:t>
            </a: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1789113" y="908050"/>
            <a:ext cx="7104062" cy="46085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sz="2600" b="1" smtClean="0">
                <a:solidFill>
                  <a:srgbClr val="002060"/>
                </a:solidFill>
              </a:rPr>
              <a:t>Исаев Д.С. Учебная книга по химии:  пособие для учащихся 8 класса общеобразовательных учреждений / Под ред. А.Е. Соболева. – Тверь:  Изд-во «СФК-офис», 2015. – 368 с. –                                     </a:t>
            </a:r>
            <a:r>
              <a:rPr lang="en-US" altLang="ru-RU" sz="2600" b="1" smtClean="0">
                <a:solidFill>
                  <a:srgbClr val="002060"/>
                </a:solidFill>
              </a:rPr>
              <a:t>ISBN 978-5-91504-029-7</a:t>
            </a:r>
            <a:endParaRPr lang="ru-RU" altLang="ru-RU" sz="2600" b="1" smtClean="0">
              <a:solidFill>
                <a:srgbClr val="002060"/>
              </a:solidFill>
            </a:endParaRPr>
          </a:p>
        </p:txBody>
      </p:sp>
      <p:pic>
        <p:nvPicPr>
          <p:cNvPr id="2355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887299"/>
            <a:ext cx="2736304" cy="388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D:\Папки учителей\Исаев Д.С\Учитель года-2016\Творческая самопрезентация\Исаев Д.С..jpg"/>
          <p:cNvPicPr>
            <a:picLocks noChangeAspect="1" noChangeArrowheads="1"/>
          </p:cNvPicPr>
          <p:nvPr/>
        </p:nvPicPr>
        <p:blipFill>
          <a:blip r:embed="rId3" cstate="print"/>
          <a:srcRect l="5894" t="3400" r="5041" b="14653"/>
          <a:stretch>
            <a:fillRect/>
          </a:stretch>
        </p:blipFill>
        <p:spPr bwMode="auto">
          <a:xfrm>
            <a:off x="107504" y="692696"/>
            <a:ext cx="168171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8" name="Прямоугольник 6"/>
          <p:cNvSpPr>
            <a:spLocks noChangeArrowheads="1"/>
          </p:cNvSpPr>
          <p:nvPr/>
        </p:nvSpPr>
        <p:spPr bwMode="auto">
          <a:xfrm>
            <a:off x="250825" y="4854575"/>
            <a:ext cx="55435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Факультативный курс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«Химия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для любознательных»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(8-9 класс)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44039" name="Прямоугольник 6"/>
          <p:cNvSpPr>
            <a:spLocks noChangeArrowheads="1"/>
          </p:cNvSpPr>
          <p:nvPr/>
        </p:nvSpPr>
        <p:spPr bwMode="auto">
          <a:xfrm>
            <a:off x="250825" y="3136900"/>
            <a:ext cx="55435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b="1">
                <a:solidFill>
                  <a:srgbClr val="002060"/>
                </a:solidFill>
              </a:rPr>
              <a:t>Д.С. Исаев – куратор региональных конкурсов («Мир химии», «Оригинальная задача», «Химическая игротека», «Химоня»)</a:t>
            </a:r>
            <a:endParaRPr lang="ru-RU" altLang="ru-RU" sz="2600"/>
          </a:p>
        </p:txBody>
      </p:sp>
    </p:spTree>
    <p:extLst>
      <p:ext uri="{BB962C8B-B14F-4D97-AF65-F5344CB8AC3E}">
        <p14:creationId xmlns:p14="http://schemas.microsoft.com/office/powerpoint/2010/main" val="3182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82600" y="-133350"/>
            <a:ext cx="8229600" cy="2232025"/>
          </a:xfrm>
        </p:spPr>
        <p:txBody>
          <a:bodyPr/>
          <a:lstStyle/>
          <a:p>
            <a:pPr algn="r" eaLnBrk="1" hangingPunct="1"/>
            <a:r>
              <a:rPr lang="ru-RU" altLang="ru-RU" sz="3200" b="1" smtClean="0">
                <a:solidFill>
                  <a:srgbClr val="FF0000"/>
                </a:solidFill>
              </a:rPr>
              <a:t>«…Похвала нужна таланту, </a:t>
            </a:r>
            <a:br>
              <a:rPr lang="ru-RU" altLang="ru-RU" sz="3200" b="1" smtClean="0">
                <a:solidFill>
                  <a:srgbClr val="FF0000"/>
                </a:solidFill>
              </a:rPr>
            </a:br>
            <a:r>
              <a:rPr lang="ru-RU" altLang="ru-RU" sz="3200" b="1" smtClean="0">
                <a:solidFill>
                  <a:srgbClr val="FF0000"/>
                </a:solidFill>
              </a:rPr>
              <a:t>как канифоль – смычку виртуоза»</a:t>
            </a:r>
            <a:br>
              <a:rPr lang="ru-RU" altLang="ru-RU" sz="3200" b="1" smtClean="0">
                <a:solidFill>
                  <a:srgbClr val="FF0000"/>
                </a:solidFill>
              </a:rPr>
            </a:br>
            <a:r>
              <a:rPr lang="ru-RU" altLang="ru-RU" sz="3200" b="1" i="1" smtClean="0">
                <a:solidFill>
                  <a:srgbClr val="FF0000"/>
                </a:solidFill>
              </a:rPr>
              <a:t>Козьма Прутков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64235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7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8559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179388" y="0"/>
            <a:ext cx="87042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Ольга Алексеевна Ефимова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победитель конкурса «Учитель года»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0000"/>
                </a:solidFill>
              </a:rPr>
              <a:t>в Кашинском районе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5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лександр\Downloads\IMG_32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77275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Задачи организации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323850" y="1196975"/>
            <a:ext cx="8280400" cy="4608513"/>
          </a:xfrm>
        </p:spPr>
        <p:txBody>
          <a:bodyPr/>
          <a:lstStyle/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Укрепление межпредметных  связей  химии                        с другими естественнонаучными дисциплинами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Содействие интеллектуальному развитию школьников, формирование научного мышления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Пропаганда эффективных образовательных технологий  в области химии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Внедрение в практику преподавания химии педагогических инноваций и передового опыта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Популяризация химии и пропаганда химических знаний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Повышение социального статуса учителя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13" y="9080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Историко-архивное направление </a:t>
            </a:r>
            <a:r>
              <a:rPr lang="ru-RU" sz="3100" b="1" dirty="0" smtClean="0">
                <a:solidFill>
                  <a:srgbClr val="FF0000"/>
                </a:solidFill>
              </a:rPr>
              <a:t>(публикация воспоминаний ветеранов, рассказов о коллегах-учителях, результатов исследований в области истории химии)</a:t>
            </a:r>
            <a:endParaRPr lang="ru-RU" sz="3100" b="1" dirty="0">
              <a:solidFill>
                <a:srgbClr val="FF0000"/>
              </a:solidFill>
            </a:endParaRP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323850" y="2636838"/>
            <a:ext cx="8496300" cy="42926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Л.И. Лагунова «Четверть века на ниве химического просвещения»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Ю.Г. Папулов «Химики России на Тверской земле»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С.И. Абрамова «Женщины-преподаватели химии в Тверском педагогическом институте в довоенный период»</a:t>
            </a:r>
          </a:p>
          <a:p>
            <a:pPr eaLnBrk="1" hangingPunct="1"/>
            <a:r>
              <a:rPr lang="ru-RU" altLang="ru-RU" sz="2800" b="1" smtClean="0">
                <a:solidFill>
                  <a:srgbClr val="002060"/>
                </a:solidFill>
              </a:rPr>
              <a:t>Серия интервью С.И. Абрамовой с учителями-ветеранами</a:t>
            </a:r>
          </a:p>
          <a:p>
            <a:pPr eaLnBrk="1" hangingPunct="1"/>
            <a:endParaRPr lang="ru-RU" altLang="ru-RU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Внешние связи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323850" y="1052513"/>
            <a:ext cx="8496300" cy="267176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sz="2600" b="1" smtClean="0">
                <a:solidFill>
                  <a:srgbClr val="170294"/>
                </a:solidFill>
              </a:rPr>
              <a:t>А.</a:t>
            </a:r>
            <a:r>
              <a:rPr lang="en-US" altLang="ru-RU" sz="2600" b="1" smtClean="0">
                <a:solidFill>
                  <a:srgbClr val="170294"/>
                </a:solidFill>
              </a:rPr>
              <a:t> Sobolev</a:t>
            </a:r>
            <a:r>
              <a:rPr lang="ru-RU" altLang="ru-RU" sz="2600" b="1" smtClean="0">
                <a:solidFill>
                  <a:srgbClr val="170294"/>
                </a:solidFill>
              </a:rPr>
              <a:t>, </a:t>
            </a:r>
            <a:r>
              <a:rPr lang="en-US" altLang="ru-RU" sz="2600" b="1" smtClean="0">
                <a:solidFill>
                  <a:srgbClr val="170294"/>
                </a:solidFill>
              </a:rPr>
              <a:t>D. Isaev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en-US" altLang="ru-RU" sz="2600" b="1" smtClean="0">
                <a:solidFill>
                  <a:srgbClr val="170294"/>
                </a:solidFill>
              </a:rPr>
              <a:t>ORGANIZATION OF THE PROFESSIONAL COMMUNITY OF CHEMISTRY TEACHERS IN THE RUSSIAN FEDERATION 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en-US" altLang="ru-RU" sz="2600" b="1" smtClean="0">
                <a:solidFill>
                  <a:srgbClr val="170294"/>
                </a:solidFill>
              </a:rPr>
              <a:t>8th International Technology, Education and Development Conference INTED2014 (Valencia, Spain), 10-12 March 2014</a:t>
            </a:r>
            <a:endParaRPr lang="ru-RU" altLang="ru-RU" sz="2600" b="1" smtClean="0">
              <a:solidFill>
                <a:schemeClr val="tx2"/>
              </a:solidFill>
            </a:endParaRPr>
          </a:p>
        </p:txBody>
      </p:sp>
      <p:pic>
        <p:nvPicPr>
          <p:cNvPr id="33796" name="Picture 2" descr="C:\Users\Александр\AppData\Local\Temp\Rar$DI45.016\фото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357563"/>
            <a:ext cx="3222625" cy="240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3" descr="C:\Users\Александр\Downloads\фото 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3" y="3352800"/>
            <a:ext cx="2222500" cy="297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4" descr="C:\Users\Александр\Downloads\фото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3263" y="4133850"/>
            <a:ext cx="3448050" cy="257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519113" y="444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Курсы учителей химии в Севастополе</a:t>
            </a:r>
          </a:p>
        </p:txBody>
      </p:sp>
      <p:pic>
        <p:nvPicPr>
          <p:cNvPr id="34819" name="Picture 2" descr="http://chem-teacher.ru/wp-content/uploads/2014/12/IMG_5320-300x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3867150"/>
            <a:ext cx="3894137" cy="290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chem-teacher.ru/wp-content/uploads/2014/12/IMG_4208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122363"/>
            <a:ext cx="3506787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6" descr="http://chem-teacher.ru/wp-content/uploads/2014/12/IMG_4185-3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1112838"/>
            <a:ext cx="3506787" cy="263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8" descr="http://chem-teacher.ru/wp-content/uploads/2014/12/IMG_5368-300x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788" y="3949700"/>
            <a:ext cx="367347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460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ru-RU" sz="3600" b="1" smtClean="0">
                <a:solidFill>
                  <a:srgbClr val="FF0000"/>
                </a:solidFill>
              </a:rPr>
              <a:t>I </a:t>
            </a:r>
            <a:r>
              <a:rPr lang="ru-RU" altLang="ru-RU" sz="3600" b="1" smtClean="0">
                <a:solidFill>
                  <a:srgbClr val="FF0000"/>
                </a:solidFill>
              </a:rPr>
              <a:t>Всероссийский практический форум «Образование 2016»</a:t>
            </a:r>
            <a:r>
              <a:rPr lang="en-US" altLang="ru-RU" sz="3600" b="1" smtClean="0">
                <a:solidFill>
                  <a:srgbClr val="FF0000"/>
                </a:solidFill>
              </a:rPr>
              <a:t> (</a:t>
            </a:r>
            <a:r>
              <a:rPr lang="ru-RU" altLang="ru-RU" sz="3600" b="1" smtClean="0">
                <a:solidFill>
                  <a:srgbClr val="FF0000"/>
                </a:solidFill>
              </a:rPr>
              <a:t>Москва, 16.03.16)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395288" y="1484313"/>
            <a:ext cx="8145462" cy="4608512"/>
          </a:xfrm>
        </p:spPr>
        <p:txBody>
          <a:bodyPr/>
          <a:lstStyle/>
          <a:p>
            <a:pPr marL="0" indent="0" algn="ctr" eaLnBrk="1" hangingPunct="1">
              <a:lnSpc>
                <a:spcPts val="2800"/>
              </a:lnSpc>
              <a:buFont typeface="Arial" charset="0"/>
              <a:buNone/>
            </a:pPr>
            <a:r>
              <a:rPr lang="ru-RU" altLang="ru-RU" sz="2900" b="1" smtClean="0">
                <a:solidFill>
                  <a:srgbClr val="002060"/>
                </a:solidFill>
              </a:rPr>
              <a:t>Доклад «Практика работы Ассоциации учителей и преподавателей химии Тверской области по организации внеурочной деятельности школьников в рамках ФГОС»</a:t>
            </a:r>
            <a:endParaRPr lang="en-US" altLang="ru-RU" sz="2900" b="1" smtClean="0">
              <a:solidFill>
                <a:srgbClr val="002060"/>
              </a:solidFill>
            </a:endParaRPr>
          </a:p>
        </p:txBody>
      </p:sp>
      <p:pic>
        <p:nvPicPr>
          <p:cNvPr id="36868" name="Picture 6" descr="http://www.eduforumrussia.ru/upload/iblock/469/Image187.jpg_Thumbnail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325813"/>
            <a:ext cx="527526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http://www.eduforumrussia.ru/upload/iblock/56f/Image181.jpg_Thumbnai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46672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b="1" smtClean="0">
                <a:solidFill>
                  <a:srgbClr val="002060"/>
                </a:solidFill>
              </a:rPr>
              <a:t>Съезд представителей Ассоциаций учителей химии России (19.07.2016)</a:t>
            </a:r>
            <a:endParaRPr lang="ru-RU" altLang="ru-RU" sz="3800" smtClean="0">
              <a:solidFill>
                <a:srgbClr val="002060"/>
              </a:solidFill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6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46088" y="188913"/>
            <a:ext cx="7654304" cy="791815"/>
          </a:xfrm>
        </p:spPr>
        <p:txBody>
          <a:bodyPr/>
          <a:lstStyle/>
          <a:p>
            <a:pPr algn="r" eaLnBrk="1" hangingPunct="1"/>
            <a:r>
              <a:rPr lang="ru-RU" altLang="ru-RU" sz="4800" b="1" dirty="0" smtClean="0">
                <a:solidFill>
                  <a:srgbClr val="FF0000"/>
                </a:solidFill>
              </a:rPr>
              <a:t>Обмен опытом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2764220" y="1124745"/>
            <a:ext cx="6308019" cy="2394050"/>
          </a:xfrm>
        </p:spPr>
        <p:txBody>
          <a:bodyPr/>
          <a:lstStyle/>
          <a:p>
            <a:pPr algn="ctr" eaLnBrk="1" hangingPunct="1">
              <a:lnSpc>
                <a:spcPts val="2800"/>
              </a:lnSpc>
            </a:pPr>
            <a:r>
              <a:rPr lang="ru-RU" altLang="ru-RU" sz="2900" b="1" dirty="0" smtClean="0">
                <a:solidFill>
                  <a:srgbClr val="002060"/>
                </a:solidFill>
              </a:rPr>
              <a:t>23 мая 2017 года, г. Воронеж;</a:t>
            </a:r>
          </a:p>
          <a:p>
            <a:pPr algn="ctr" eaLnBrk="1" hangingPunct="1">
              <a:lnSpc>
                <a:spcPts val="2800"/>
              </a:lnSpc>
            </a:pPr>
            <a:r>
              <a:rPr lang="ru-RU" altLang="ru-RU" sz="2900" b="1" dirty="0" smtClean="0">
                <a:solidFill>
                  <a:srgbClr val="002060"/>
                </a:solidFill>
              </a:rPr>
              <a:t>5-6 июня 2017 года, г. </a:t>
            </a:r>
            <a:r>
              <a:rPr lang="ru-RU" altLang="ru-RU" sz="2900" b="1" smtClean="0">
                <a:solidFill>
                  <a:srgbClr val="002060"/>
                </a:solidFill>
              </a:rPr>
              <a:t>Грозный;</a:t>
            </a:r>
            <a:endParaRPr lang="ru-RU" altLang="ru-RU" sz="2900" b="1" dirty="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ts val="2800"/>
              </a:lnSpc>
            </a:pPr>
            <a:r>
              <a:rPr lang="ru-RU" altLang="ru-RU" sz="2900" b="1" dirty="0" smtClean="0">
                <a:solidFill>
                  <a:srgbClr val="002060"/>
                </a:solidFill>
              </a:rPr>
              <a:t>11-12 июля 2017 года, г. Минск;</a:t>
            </a:r>
          </a:p>
          <a:p>
            <a:pPr algn="ctr" eaLnBrk="1" hangingPunct="1">
              <a:lnSpc>
                <a:spcPts val="2800"/>
              </a:lnSpc>
            </a:pPr>
            <a:r>
              <a:rPr lang="ru-RU" altLang="ru-RU" sz="2900" b="1" dirty="0" smtClean="0">
                <a:solidFill>
                  <a:srgbClr val="002060"/>
                </a:solidFill>
              </a:rPr>
              <a:t>27-28 июля 2017 года, г. Душанбе;</a:t>
            </a:r>
          </a:p>
          <a:p>
            <a:pPr algn="ctr" eaLnBrk="1" hangingPunct="1">
              <a:lnSpc>
                <a:spcPts val="2800"/>
              </a:lnSpc>
            </a:pPr>
            <a:r>
              <a:rPr lang="ru-RU" altLang="ru-RU" sz="2900" b="1" dirty="0" smtClean="0">
                <a:solidFill>
                  <a:srgbClr val="002060"/>
                </a:solidFill>
              </a:rPr>
              <a:t>29-30 августа 2017 года, г. Астана…                                    </a:t>
            </a:r>
            <a:endParaRPr lang="en-US" altLang="ru-RU" sz="29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5576"/>
            <a:ext cx="2440693" cy="299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Мой архив\Фото\Минск-2017 (фото)\11.0 ЕГЭ РУССК ЯЗ\IMG_39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121188" cy="274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й архив\Фото\Душанбе_РЦНК_Семинар_2017 год (фото)\DSC_0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48798"/>
            <a:ext cx="4172668" cy="27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ъект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4525963"/>
          </a:xfrm>
        </p:spPr>
        <p:txBody>
          <a:bodyPr/>
          <a:lstStyle/>
          <a:p>
            <a:r>
              <a:rPr lang="ru-RU" altLang="ru-RU" sz="2400" dirty="0" smtClean="0">
                <a:solidFill>
                  <a:schemeClr val="tx2"/>
                </a:solidFill>
              </a:rPr>
              <a:t>Соболев А.Е. </a:t>
            </a:r>
            <a:r>
              <a:rPr lang="ru-RU" altLang="ru-RU" sz="2400" b="1" dirty="0" smtClean="0">
                <a:solidFill>
                  <a:schemeClr val="tx2"/>
                </a:solidFill>
              </a:rPr>
              <a:t>Ассоциация учителей и преподавателей химии — лидер развития химического образования в Тверской области: идеи, опыт, перспективы</a:t>
            </a:r>
            <a:r>
              <a:rPr lang="ru-RU" altLang="ru-RU" sz="2400" dirty="0" smtClean="0">
                <a:solidFill>
                  <a:schemeClr val="tx2"/>
                </a:solidFill>
              </a:rPr>
              <a:t> // Родник. — 2016. — №6 (247). — С. 1.</a:t>
            </a:r>
          </a:p>
          <a:p>
            <a:r>
              <a:rPr lang="ru-RU" altLang="ru-RU" sz="2400" dirty="0" smtClean="0">
                <a:solidFill>
                  <a:schemeClr val="tx2"/>
                </a:solidFill>
              </a:rPr>
              <a:t>Соболев А.Е., Исаев Д.С. </a:t>
            </a:r>
            <a:r>
              <a:rPr lang="ru-RU" altLang="ru-RU" sz="2400" b="1" dirty="0" smtClean="0">
                <a:solidFill>
                  <a:schemeClr val="tx2"/>
                </a:solidFill>
              </a:rPr>
              <a:t>Опыт Ассоциации учителей и преподавателей химии Тверской области по развитию потенциала региональной системы химического образования</a:t>
            </a:r>
            <a:r>
              <a:rPr lang="ru-RU" altLang="ru-RU" sz="2400" dirty="0" smtClean="0">
                <a:solidFill>
                  <a:schemeClr val="tx2"/>
                </a:solidFill>
              </a:rPr>
              <a:t> // Вестник образования. — 2016. — № 18. — С. 19-23.</a:t>
            </a:r>
          </a:p>
          <a:p>
            <a:r>
              <a:rPr lang="ru-RU" altLang="ru-RU" sz="2400" dirty="0" smtClean="0">
                <a:solidFill>
                  <a:schemeClr val="tx2"/>
                </a:solidFill>
              </a:rPr>
              <a:t>Соболев А.Е., Исаев Д.С. </a:t>
            </a:r>
            <a:r>
              <a:rPr lang="ru-RU" altLang="ru-RU" sz="2400" b="1" dirty="0" smtClean="0">
                <a:solidFill>
                  <a:schemeClr val="tx2"/>
                </a:solidFill>
              </a:rPr>
              <a:t>Ассоциация учителей химии как форма организации методической работы</a:t>
            </a:r>
            <a:r>
              <a:rPr lang="ru-RU" altLang="ru-RU" sz="2400" dirty="0" smtClean="0">
                <a:solidFill>
                  <a:schemeClr val="tx2"/>
                </a:solidFill>
              </a:rPr>
              <a:t> // Актуальные проблемы естественнонаучной подготовки педагогов: сборник материалов </a:t>
            </a:r>
            <a:r>
              <a:rPr lang="en-US" altLang="ru-RU" sz="2400" dirty="0" smtClean="0">
                <a:solidFill>
                  <a:schemeClr val="tx2"/>
                </a:solidFill>
              </a:rPr>
              <a:t>VII </a:t>
            </a:r>
            <a:r>
              <a:rPr lang="ru-RU" altLang="ru-RU" sz="2400" dirty="0" smtClean="0">
                <a:solidFill>
                  <a:schemeClr val="tx2"/>
                </a:solidFill>
              </a:rPr>
              <a:t>Межрегиональной научно-практической конференции с международным участием (15-17 ноября 2016 г.; Астрахань, Россия). — Астрахань: Астраханский гос. ун-т, 2016. — С. 34-38. (</a:t>
            </a:r>
            <a:r>
              <a:rPr lang="en-US" altLang="ru-RU" sz="2400" dirty="0" smtClean="0">
                <a:solidFill>
                  <a:schemeClr val="tx2"/>
                </a:solidFill>
              </a:rPr>
              <a:t>ISBN 978-5-9926-0968-4.)</a:t>
            </a:r>
            <a:endParaRPr lang="ru-RU" altLang="ru-RU" sz="2400" dirty="0" smtClean="0">
              <a:solidFill>
                <a:schemeClr val="tx2"/>
              </a:solidFill>
            </a:endParaRPr>
          </a:p>
          <a:p>
            <a:r>
              <a:rPr lang="ru-RU" altLang="ru-RU" sz="2400" b="1" dirty="0" smtClean="0">
                <a:solidFill>
                  <a:schemeClr val="tx2"/>
                </a:solidFill>
              </a:rPr>
              <a:t>Всего  более 20 статей.</a:t>
            </a:r>
            <a:endParaRPr lang="en-US" alt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>
          <a:xfrm>
            <a:off x="395288" y="-315913"/>
            <a:ext cx="8374062" cy="144065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</a:rPr>
              <a:t>Статьи об Ассоциации</a:t>
            </a:r>
          </a:p>
        </p:txBody>
      </p:sp>
    </p:spTree>
    <p:extLst>
      <p:ext uri="{BB962C8B-B14F-4D97-AF65-F5344CB8AC3E}">
        <p14:creationId xmlns:p14="http://schemas.microsoft.com/office/powerpoint/2010/main" val="20340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</a:rPr>
              <a:t>На страницах «Химии в школе»</a:t>
            </a:r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chemeClr val="tx2"/>
                </a:solidFill>
              </a:rPr>
              <a:t>Соболев А.Е., Исаев Д.С. Региональная ассоциация учителей и преподавателей химии: опыт, проблемы, перспективы // Химия в школе. – 2016. – №9. – С. 34-37.</a:t>
            </a:r>
          </a:p>
          <a:p>
            <a:r>
              <a:rPr lang="ru-RU" altLang="ru-RU" b="1" smtClean="0">
                <a:solidFill>
                  <a:schemeClr val="tx2"/>
                </a:solidFill>
              </a:rPr>
              <a:t>Исаев Д.С., Соболев А.Е. Региональная ассоциация учителей и преподавателей химии: опыт решения тактических задач // Химия в школе. – 2017. - №3. – С. 2-6.</a:t>
            </a:r>
          </a:p>
        </p:txBody>
      </p:sp>
    </p:spTree>
    <p:extLst>
      <p:ext uri="{BB962C8B-B14F-4D97-AF65-F5344CB8AC3E}">
        <p14:creationId xmlns:p14="http://schemas.microsoft.com/office/powerpoint/2010/main" val="23316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Связи с органами управления образованием, общественностью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179388" y="1484313"/>
            <a:ext cx="8642350" cy="4608512"/>
          </a:xfrm>
        </p:spPr>
        <p:txBody>
          <a:bodyPr/>
          <a:lstStyle/>
          <a:p>
            <a:pPr algn="just" eaLnBrk="1" hangingPunct="1"/>
            <a:r>
              <a:rPr lang="ru-RU" altLang="ru-RU" sz="3000" b="1" smtClean="0">
                <a:solidFill>
                  <a:srgbClr val="002060"/>
                </a:solidFill>
              </a:rPr>
              <a:t>Поддержка Комитета по образованию Государственной Думы ФС РФ, Департамента государственной политики в сфере общего образования Минобрнауки РФ, Министерства образования Тверской области, Тверского областного института усовершенствования учителей, Управления образования г. Твери, Центра развития образования г. Твери, органов управления образованием муниципалитетов</a:t>
            </a:r>
          </a:p>
          <a:p>
            <a:pPr algn="just" eaLnBrk="1" hangingPunct="1"/>
            <a:r>
              <a:rPr lang="ru-RU" altLang="ru-RU" sz="3000" b="1" smtClean="0">
                <a:solidFill>
                  <a:srgbClr val="002060"/>
                </a:solidFill>
              </a:rPr>
              <a:t>Освещение работы Ассоциации в печатных и электронных СМИ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374062" cy="792162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Что сделано, или Промежуточные итоги</a:t>
            </a: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>
          <a:xfrm>
            <a:off x="179388" y="1125538"/>
            <a:ext cx="8642350" cy="4608512"/>
          </a:xfrm>
        </p:spPr>
        <p:txBody>
          <a:bodyPr/>
          <a:lstStyle/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Заявили о себе как о серьезной организации.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Достучались практически до КАЖДОЙ школы области.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В рамках реализации уставных целей и задач Ассоциации создали стройную систему работы                              как со школьниками, так и с учителями.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Проводим мероприятия на любой вкус –                            от химического краеведения до составления олимпиадных задач, от конкурса презентаций              до научно-практических конференций. 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Добились признания на федеральном и региональном уровнях.</a:t>
            </a:r>
          </a:p>
          <a:p>
            <a:pPr eaLnBrk="1" hangingPunct="1"/>
            <a:endParaRPr lang="ru-RU" altLang="ru-RU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8100" y="54047"/>
            <a:ext cx="8926388" cy="1143000"/>
          </a:xfrm>
        </p:spPr>
        <p:txBody>
          <a:bodyPr/>
          <a:lstStyle/>
          <a:p>
            <a:pPr eaLnBrk="1" hangingPunct="1"/>
            <a:r>
              <a:rPr lang="ru-RU" altLang="ru-RU" sz="3800" b="1" dirty="0" smtClean="0">
                <a:solidFill>
                  <a:srgbClr val="FF0000"/>
                </a:solidFill>
              </a:rPr>
              <a:t>Статистика сайта</a:t>
            </a:r>
            <a:r>
              <a:rPr lang="en-US" altLang="ru-RU" sz="3800" b="1" dirty="0" smtClean="0">
                <a:solidFill>
                  <a:srgbClr val="FF0000"/>
                </a:solidFill>
              </a:rPr>
              <a:t> http://chem-teacher.ru</a:t>
            </a:r>
            <a:endParaRPr lang="ru-RU" altLang="ru-RU" sz="3800" b="1" dirty="0" smtClean="0">
              <a:solidFill>
                <a:srgbClr val="FF000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251520" y="4725144"/>
            <a:ext cx="8892480" cy="1980456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За 5 лет работы:</a:t>
            </a:r>
            <a:r>
              <a:rPr lang="en-US" altLang="ru-RU" b="1" dirty="0" smtClean="0">
                <a:solidFill>
                  <a:srgbClr val="002060"/>
                </a:solidFill>
              </a:rPr>
              <a:t> </a:t>
            </a: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220 тыс. просмотров</a:t>
            </a:r>
            <a:r>
              <a:rPr lang="en-US" altLang="ru-RU" b="1" dirty="0" smtClean="0">
                <a:solidFill>
                  <a:srgbClr val="002060"/>
                </a:solidFill>
              </a:rPr>
              <a:t>, </a:t>
            </a:r>
            <a:r>
              <a:rPr lang="ru-RU" altLang="ru-RU" b="1" dirty="0" smtClean="0">
                <a:solidFill>
                  <a:srgbClr val="002060"/>
                </a:solidFill>
              </a:rPr>
              <a:t>110 тыс. посетителей</a:t>
            </a:r>
            <a:r>
              <a:rPr lang="en-US" altLang="ru-RU" b="1" dirty="0" smtClean="0">
                <a:solidFill>
                  <a:srgbClr val="002060"/>
                </a:solidFill>
              </a:rPr>
              <a:t>, </a:t>
            </a: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594 записей в 17 рубриках, 188 комментариев</a:t>
            </a:r>
          </a:p>
        </p:txBody>
      </p:sp>
      <p:pic>
        <p:nvPicPr>
          <p:cNvPr id="7172" name="Picture 5" descr="C:\Users\Александр\Downloads\IMG_32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7"/>
            <a:ext cx="5363319" cy="40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60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323850" y="260350"/>
            <a:ext cx="8640763" cy="4608513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b="1" smtClean="0">
                <a:solidFill>
                  <a:srgbClr val="002060"/>
                </a:solidFill>
              </a:rPr>
              <a:t>Опыт работы Тверского регионального отделения Ассоциации учителей и преподавателей химии востребован как в Тверской области по другим общеобразова-тельным предметам, так и в других субъектах Федерации – по химии.</a:t>
            </a:r>
          </a:p>
          <a:p>
            <a:pPr marL="0" indent="0" algn="just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</p:txBody>
      </p:sp>
      <p:pic>
        <p:nvPicPr>
          <p:cNvPr id="39939" name="Picture 2" descr="C:\Users\Александр\Downloads\mallard-ducks-931139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362325"/>
            <a:ext cx="63246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3788" cy="6192837"/>
          </a:xfrm>
        </p:spPr>
        <p:txBody>
          <a:bodyPr/>
          <a:lstStyle/>
          <a:p>
            <a:pPr marL="0" indent="0" algn="just" eaLnBrk="1" hangingPunct="1">
              <a:lnSpc>
                <a:spcPts val="2900"/>
              </a:lnSpc>
              <a:buFont typeface="Arial" charset="0"/>
              <a:buNone/>
              <a:defRPr/>
            </a:pPr>
            <a:r>
              <a:rPr lang="ru-RU" altLang="ru-RU" sz="3000" b="1" dirty="0" smtClean="0">
                <a:solidFill>
                  <a:srgbClr val="002060"/>
                </a:solidFill>
              </a:rPr>
              <a:t>Ассоциация учителей и преподавателей химии Тверской области явилась </a:t>
            </a:r>
            <a:r>
              <a:rPr lang="ru-RU" altLang="ru-RU" sz="3000" b="1" dirty="0" smtClean="0">
                <a:solidFill>
                  <a:srgbClr val="FF0000"/>
                </a:solidFill>
              </a:rPr>
              <a:t>действующей моделью </a:t>
            </a:r>
            <a:r>
              <a:rPr lang="ru-RU" altLang="ru-RU" sz="3000" b="1" dirty="0" smtClean="0">
                <a:solidFill>
                  <a:srgbClr val="002060"/>
                </a:solidFill>
              </a:rPr>
              <a:t>для создания региональных Ассоциаций учителей и преподавателей: биологии, математики, физики, географии, немецкого языка и др.,</a:t>
            </a:r>
          </a:p>
          <a:p>
            <a:pPr marL="0" indent="0" algn="just" eaLnBrk="1" hangingPunct="1">
              <a:lnSpc>
                <a:spcPts val="2900"/>
              </a:lnSpc>
              <a:buNone/>
              <a:defRPr/>
            </a:pPr>
            <a:endParaRPr lang="ru-RU" altLang="ru-RU" sz="3000" b="1" dirty="0" smtClean="0">
              <a:solidFill>
                <a:srgbClr val="002060"/>
              </a:solidFill>
            </a:endParaRPr>
          </a:p>
          <a:p>
            <a:pPr marL="0" indent="0" algn="just" eaLnBrk="1" hangingPunct="1">
              <a:lnSpc>
                <a:spcPts val="2900"/>
              </a:lnSpc>
              <a:buNone/>
              <a:defRPr/>
            </a:pPr>
            <a:r>
              <a:rPr lang="ru-RU" altLang="ru-RU" sz="3000" b="1" dirty="0" smtClean="0">
                <a:solidFill>
                  <a:srgbClr val="002060"/>
                </a:solidFill>
              </a:rPr>
              <a:t>а </a:t>
            </a:r>
            <a:r>
              <a:rPr lang="ru-RU" altLang="ru-RU" sz="3000" b="1" dirty="0">
                <a:solidFill>
                  <a:srgbClr val="002060"/>
                </a:solidFill>
              </a:rPr>
              <a:t>также Ассоциаций учителей химии в регионах:</a:t>
            </a:r>
          </a:p>
          <a:p>
            <a:pPr algn="just" eaLnBrk="1" hangingPunct="1">
              <a:lnSpc>
                <a:spcPts val="2900"/>
              </a:lnSpc>
              <a:defRPr/>
            </a:pPr>
            <a:r>
              <a:rPr lang="ru-RU" altLang="ru-RU" sz="3000" b="1" dirty="0">
                <a:solidFill>
                  <a:srgbClr val="002060"/>
                </a:solidFill>
              </a:rPr>
              <a:t>Самарская область;</a:t>
            </a:r>
          </a:p>
          <a:p>
            <a:pPr algn="just" eaLnBrk="1" hangingPunct="1">
              <a:lnSpc>
                <a:spcPts val="2900"/>
              </a:lnSpc>
              <a:defRPr/>
            </a:pPr>
            <a:r>
              <a:rPr lang="ru-RU" altLang="ru-RU" sz="3000" b="1" dirty="0">
                <a:solidFill>
                  <a:srgbClr val="002060"/>
                </a:solidFill>
              </a:rPr>
              <a:t>Северная Осетия – Алания и др.</a:t>
            </a:r>
            <a:endParaRPr lang="ru-RU" altLang="ru-RU" sz="3000" b="1" dirty="0" smtClean="0">
              <a:solidFill>
                <a:srgbClr val="002060"/>
              </a:solidFill>
            </a:endParaRPr>
          </a:p>
          <a:p>
            <a:pPr marL="0" indent="0" algn="just" eaLnBrk="1" hangingPunct="1">
              <a:lnSpc>
                <a:spcPts val="2900"/>
              </a:lnSpc>
              <a:buFont typeface="Arial" charset="0"/>
              <a:buNone/>
              <a:defRPr/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 marL="0" indent="0" algn="just" eaLnBrk="1" hangingPunct="1">
              <a:lnSpc>
                <a:spcPts val="2900"/>
              </a:lnSpc>
              <a:buFont typeface="Arial" charset="0"/>
              <a:buNone/>
              <a:defRPr/>
            </a:pPr>
            <a:r>
              <a:rPr lang="ru-RU" altLang="ru-RU" sz="3000" b="1" dirty="0" smtClean="0">
                <a:solidFill>
                  <a:srgbClr val="002060"/>
                </a:solidFill>
              </a:rPr>
              <a:t>Все Ассоциации учителей-предметников 04.12.15 объединились в Собрание Ассоциаций педагогических работников Тверской области.</a:t>
            </a:r>
          </a:p>
          <a:p>
            <a:pPr marL="0" indent="0" algn="just" eaLnBrk="1" hangingPunct="1">
              <a:lnSpc>
                <a:spcPts val="2900"/>
              </a:lnSpc>
              <a:buFont typeface="Arial" charset="0"/>
              <a:buNone/>
              <a:defRPr/>
            </a:pPr>
            <a:r>
              <a:rPr lang="ru-RU" altLang="ru-RU" sz="3000" b="1" dirty="0" smtClean="0">
                <a:solidFill>
                  <a:srgbClr val="002060"/>
                </a:solidFill>
              </a:rPr>
              <a:t>Председателем Собрания избран председатель Ассоциации учителей химии.</a:t>
            </a:r>
          </a:p>
        </p:txBody>
      </p:sp>
    </p:spTree>
    <p:extLst>
      <p:ext uri="{BB962C8B-B14F-4D97-AF65-F5344CB8AC3E}">
        <p14:creationId xmlns:p14="http://schemas.microsoft.com/office/powerpoint/2010/main" val="15577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66725" y="260350"/>
            <a:ext cx="8713788" cy="1038225"/>
          </a:xfrm>
        </p:spPr>
        <p:txBody>
          <a:bodyPr/>
          <a:lstStyle/>
          <a:p>
            <a:pPr eaLnBrk="1" hangingPunct="1"/>
            <a:r>
              <a:rPr lang="ru-RU" altLang="ru-RU" sz="4200" b="1" smtClean="0">
                <a:solidFill>
                  <a:srgbClr val="FF0000"/>
                </a:solidFill>
              </a:rPr>
              <a:t>Отзывы о работе Ассоциации</a:t>
            </a:r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>
          <a:xfrm>
            <a:off x="250825" y="1341438"/>
            <a:ext cx="8640763" cy="460851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b="1" i="1" smtClean="0">
                <a:solidFill>
                  <a:srgbClr val="FF0000"/>
                </a:solidFill>
              </a:rPr>
              <a:t>«… Вообще у вас отличная (единственно продуктивная из известных мне) Ассоциация учителей химии и замечательный сайт…»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altLang="ru-RU" b="1" smtClean="0">
              <a:solidFill>
                <a:srgbClr val="002060"/>
              </a:solidFill>
            </a:endParaRPr>
          </a:p>
        </p:txBody>
      </p:sp>
      <p:pic>
        <p:nvPicPr>
          <p:cNvPr id="38916" name="Picture 2" descr="http://chem-teacher.ru/wp-content/uploads/2015/11/N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3357563"/>
            <a:ext cx="2640013" cy="298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1" name="Объект 2"/>
          <p:cNvSpPr txBox="1">
            <a:spLocks/>
          </p:cNvSpPr>
          <p:nvPr/>
        </p:nvSpPr>
        <p:spPr bwMode="auto">
          <a:xfrm>
            <a:off x="3132138" y="3141663"/>
            <a:ext cx="6011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b="1">
                <a:solidFill>
                  <a:srgbClr val="002060"/>
                </a:solidFill>
              </a:rPr>
              <a:t>Наталья Евгеньевна Дерябина,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500" b="1">
                <a:solidFill>
                  <a:srgbClr val="002060"/>
                </a:solidFill>
              </a:rPr>
              <a:t>доцент кафедры психологии образования и педагогики факультета психологии МГУ им. М.В. Ломоносова,                        член редколлегии журнала «Химия в школе», кандидат педагогических наук, автор множества пособий по методике преподавания химии</a:t>
            </a:r>
          </a:p>
        </p:txBody>
      </p:sp>
    </p:spTree>
    <p:extLst>
      <p:ext uri="{BB962C8B-B14F-4D97-AF65-F5344CB8AC3E}">
        <p14:creationId xmlns:p14="http://schemas.microsoft.com/office/powerpoint/2010/main" val="16037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0648"/>
            <a:ext cx="3710169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4624"/>
            <a:ext cx="2160240" cy="289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4" name="Прямоугольник 7"/>
          <p:cNvSpPr>
            <a:spLocks noChangeArrowheads="1"/>
          </p:cNvSpPr>
          <p:nvPr/>
        </p:nvSpPr>
        <p:spPr bwMode="auto">
          <a:xfrm>
            <a:off x="107950" y="2928938"/>
            <a:ext cx="50403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Алексей Анатольевич Журин,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Исполнительный директор Межрегиональной Ассоциации учителей химии,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002060"/>
                </a:solidFill>
              </a:rPr>
              <a:t>доктор педагогических наук</a:t>
            </a:r>
          </a:p>
        </p:txBody>
      </p:sp>
      <p:sp>
        <p:nvSpPr>
          <p:cNvPr id="66565" name="Прямоугольник 8"/>
          <p:cNvSpPr>
            <a:spLocks noChangeArrowheads="1"/>
          </p:cNvSpPr>
          <p:nvPr/>
        </p:nvSpPr>
        <p:spPr bwMode="auto">
          <a:xfrm>
            <a:off x="395288" y="4926013"/>
            <a:ext cx="84248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800" b="1" i="1">
                <a:solidFill>
                  <a:srgbClr val="FF0000"/>
                </a:solidFill>
              </a:rPr>
              <a:t>«… Ваша Ассоциация едва ли не единственная в стране, которая активно работает и, несомненно, накопила большой опыт и организационной, и творческой деятельности…»</a:t>
            </a:r>
          </a:p>
        </p:txBody>
      </p:sp>
    </p:spTree>
    <p:extLst>
      <p:ext uri="{BB962C8B-B14F-4D97-AF65-F5344CB8AC3E}">
        <p14:creationId xmlns:p14="http://schemas.microsoft.com/office/powerpoint/2010/main" val="3923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374062" cy="100806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Пошаговые инструкции по созданию Ассоциации учителей-предметников</a:t>
            </a: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179388" y="1844675"/>
            <a:ext cx="8642350" cy="4608513"/>
          </a:xfrm>
        </p:spPr>
        <p:txBody>
          <a:bodyPr/>
          <a:lstStyle/>
          <a:p>
            <a:pPr marL="514350" indent="-514350" algn="just" eaLnBrk="1" hangingPunct="1">
              <a:buFont typeface="+mj-lt"/>
              <a:buAutoNum type="arabicPeriod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инициативной группы учителей. Выборы председателя, заместителей, секретаря. Разработка плана работы по подготовке </a:t>
            </a:r>
            <a:r>
              <a:rPr lang="en-US" altLang="ru-RU" sz="2800" b="1" dirty="0" smtClean="0">
                <a:solidFill>
                  <a:srgbClr val="002060"/>
                </a:solidFill>
              </a:rPr>
              <a:t>I 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съезда.</a:t>
            </a:r>
          </a:p>
          <a:p>
            <a:pPr marL="514350" indent="-514350" algn="just" eaLnBrk="1" hangingPunct="1">
              <a:buFont typeface="+mj-lt"/>
              <a:buAutoNum type="arabicPeriod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координационного совета. Подготовка проектов необходимых документов (Положение об Ассоциации, анкета, форма заявления и др.)</a:t>
            </a:r>
          </a:p>
          <a:p>
            <a:pPr marL="514350" indent="-514350" algn="just" eaLnBrk="1" hangingPunct="1">
              <a:buFont typeface="+mj-lt"/>
              <a:buAutoNum type="arabicPeriod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координационного совета. Разработка макета эмблемы. Подготовка регламента проведения и назначение даты </a:t>
            </a:r>
            <a:r>
              <a:rPr lang="en-US" altLang="ru-RU" sz="2800" b="1" dirty="0" smtClean="0">
                <a:solidFill>
                  <a:srgbClr val="002060"/>
                </a:solidFill>
              </a:rPr>
              <a:t>I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 съезда. Изготовление печати Ассоциации.</a:t>
            </a:r>
          </a:p>
          <a:p>
            <a:pPr eaLnBrk="1" hangingPunct="1">
              <a:defRPr/>
            </a:pPr>
            <a:endParaRPr lang="ru-RU" altLang="ru-RU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374062" cy="100806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Пошаговые инструкции по созданию Ассоциации учителей-предметников</a:t>
            </a: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250825" y="1989138"/>
            <a:ext cx="8642350" cy="4608512"/>
          </a:xfrm>
        </p:spPr>
        <p:txBody>
          <a:bodyPr/>
          <a:lstStyle/>
          <a:p>
            <a:pPr marL="514350" indent="-514350" algn="just" eaLnBrk="1" hangingPunct="1">
              <a:buFont typeface="+mj-lt"/>
              <a:buAutoNum type="arabicPeriod" startAt="4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координационного совета. Создание электронного адреса Ассоциации. Оповещение всех заинтересованных лиц </a:t>
            </a:r>
            <a:r>
              <a:rPr lang="en-US" altLang="ru-RU" sz="2800" b="1" dirty="0" smtClean="0">
                <a:solidFill>
                  <a:srgbClr val="002060"/>
                </a:solidFill>
              </a:rPr>
              <a:t>(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в том числе ветеранов, общественности, органов управления образованием, СМИ и т.п.) о предстоящем съезде.</a:t>
            </a:r>
          </a:p>
          <a:p>
            <a:pPr marL="514350" indent="-514350" algn="just" eaLnBrk="1" hangingPunct="1">
              <a:buFont typeface="+mj-lt"/>
              <a:buAutoNum type="arabicPeriod" startAt="4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координационного совета. Подготовка к </a:t>
            </a:r>
            <a:r>
              <a:rPr lang="en-US" altLang="ru-RU" sz="2800" b="1" dirty="0" smtClean="0">
                <a:solidFill>
                  <a:srgbClr val="002060"/>
                </a:solidFill>
              </a:rPr>
              <a:t>I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 съезду: определение основных направлений работы, разработка плана работы, печать необходимого количества документов.</a:t>
            </a:r>
          </a:p>
          <a:p>
            <a:pPr eaLnBrk="1" hangingPunct="1">
              <a:defRPr/>
            </a:pPr>
            <a:endParaRPr lang="ru-RU" altLang="ru-RU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374062" cy="100647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Пошаговые инструкции по созданию Ассоциации учителей-предметников</a:t>
            </a:r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250825" y="1557338"/>
            <a:ext cx="8642350" cy="4608512"/>
          </a:xfrm>
        </p:spPr>
        <p:txBody>
          <a:bodyPr/>
          <a:lstStyle/>
          <a:p>
            <a:pPr marL="514350" indent="-514350" algn="just" eaLnBrk="1" hangingPunct="1">
              <a:buFont typeface="Calibri" pitchFamily="34" charset="0"/>
              <a:buAutoNum type="arabicPeriod" startAt="6"/>
            </a:pPr>
            <a:r>
              <a:rPr lang="ru-RU" altLang="ru-RU" sz="2800" b="1" smtClean="0">
                <a:solidFill>
                  <a:srgbClr val="002060"/>
                </a:solidFill>
              </a:rPr>
              <a:t>Проведение </a:t>
            </a:r>
            <a:r>
              <a:rPr lang="en-US" altLang="ru-RU" sz="2800" b="1" smtClean="0">
                <a:solidFill>
                  <a:srgbClr val="002060"/>
                </a:solidFill>
              </a:rPr>
              <a:t>I </a:t>
            </a:r>
            <a:r>
              <a:rPr lang="ru-RU" altLang="ru-RU" sz="2800" b="1" smtClean="0">
                <a:solidFill>
                  <a:srgbClr val="002060"/>
                </a:solidFill>
              </a:rPr>
              <a:t>съезда учителей-предметников. Ознакомление участников съезда с Проектом Положения об Ассоциации. Доклады по актуальным вопросам обучения. Работа в секциях по обсуждению плана работы. Выбор кураторов направлений. Определение базовой школы Ассоциации. Оформление документов на вступление в Ассоциацию.</a:t>
            </a:r>
          </a:p>
          <a:p>
            <a:pPr marL="514350" indent="-514350" algn="just" eaLnBrk="1" hangingPunct="1">
              <a:buFont typeface="Calibri" pitchFamily="34" charset="0"/>
              <a:buAutoNum type="arabicPeriod" startAt="6"/>
            </a:pPr>
            <a:r>
              <a:rPr lang="ru-RU" altLang="ru-RU" sz="2800" b="1" smtClean="0">
                <a:solidFill>
                  <a:srgbClr val="002060"/>
                </a:solidFill>
              </a:rPr>
              <a:t>Собрание координационного совета. Доработка утвержденных съездом документов. Разработка структуры официального сайта и его наполнение. </a:t>
            </a:r>
            <a:endParaRPr lang="ru-RU" altLang="ru-RU" b="1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374062" cy="1008062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Пошаговые инструкции по созданию Ассоциации учителей-предметников</a:t>
            </a:r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179388" y="1341438"/>
            <a:ext cx="8642350" cy="4608512"/>
          </a:xfrm>
        </p:spPr>
        <p:txBody>
          <a:bodyPr/>
          <a:lstStyle/>
          <a:p>
            <a:pPr marL="514350" indent="-514350" algn="just" eaLnBrk="1" hangingPunct="1">
              <a:lnSpc>
                <a:spcPts val="3100"/>
              </a:lnSpc>
              <a:buFont typeface="+mj-lt"/>
              <a:buAutoNum type="arabicPeriod" startAt="8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Собрание координационного совета. Разработка Положений о мероприятиях, проводимых Ассоциацией. Разработка их авторских эмблем.</a:t>
            </a:r>
          </a:p>
          <a:p>
            <a:pPr marL="514350" indent="-514350" algn="just" eaLnBrk="1" hangingPunct="1">
              <a:lnSpc>
                <a:spcPts val="3100"/>
              </a:lnSpc>
              <a:buFont typeface="+mj-lt"/>
              <a:buAutoNum type="arabicPeriod" startAt="8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Реализация образовательных проектов (в течение учебного года). Печать учебных пособий, сборников, авторских методических материалов. Консультационная работа (лично и через сайт).</a:t>
            </a:r>
          </a:p>
          <a:p>
            <a:pPr marL="514350" indent="-514350" algn="just" eaLnBrk="1" hangingPunct="1">
              <a:lnSpc>
                <a:spcPts val="3100"/>
              </a:lnSpc>
              <a:buFont typeface="+mj-lt"/>
              <a:buAutoNum type="arabicPeriod" startAt="8"/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Очередной съезд. Подведение итогов работы за учебный год. Корректировка плана работы. Проведение научно-практической конференции. Распространение печатных новинок. Выборы председателя, заместителей и секретаря (один раз в 3 года).</a:t>
            </a:r>
          </a:p>
          <a:p>
            <a:pPr eaLnBrk="1" hangingPunct="1">
              <a:defRPr/>
            </a:pPr>
            <a:endParaRPr lang="ru-RU" altLang="ru-RU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2"/>
          <p:cNvSpPr>
            <a:spLocks noGrp="1"/>
          </p:cNvSpPr>
          <p:nvPr>
            <p:ph idx="1"/>
          </p:nvPr>
        </p:nvSpPr>
        <p:spPr>
          <a:xfrm>
            <a:off x="395288" y="1844675"/>
            <a:ext cx="8640762" cy="30241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Опыт работы Тверского регионального отделения Ассоциации учителей и преподавателей химии России может быть использован в других регионах Российской Федерации.</a:t>
            </a:r>
          </a:p>
        </p:txBody>
      </p:sp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374062" cy="1006475"/>
          </a:xfrm>
        </p:spPr>
        <p:txBody>
          <a:bodyPr/>
          <a:lstStyle/>
          <a:p>
            <a:pPr eaLnBrk="1" hangingPunct="1"/>
            <a:r>
              <a:rPr lang="ru-RU" altLang="ru-RU" sz="4200" b="1" smtClean="0">
                <a:solidFill>
                  <a:srgbClr val="FF0000"/>
                </a:solidFill>
              </a:rPr>
              <a:t>Заключение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83568" y="320292"/>
            <a:ext cx="5400675" cy="1701800"/>
          </a:xfrm>
        </p:spPr>
        <p:txBody>
          <a:bodyPr/>
          <a:lstStyle/>
          <a:p>
            <a:pPr eaLnBrk="1" hangingPunct="1"/>
            <a:r>
              <a:rPr lang="ru-RU" altLang="ru-RU" sz="5400" b="1" dirty="0" smtClean="0">
                <a:solidFill>
                  <a:srgbClr val="FF0000"/>
                </a:solidFill>
              </a:rPr>
              <a:t>Спасибо </a:t>
            </a:r>
            <a:br>
              <a:rPr lang="ru-RU" altLang="ru-RU" sz="5400" b="1" dirty="0" smtClean="0">
                <a:solidFill>
                  <a:srgbClr val="FF0000"/>
                </a:solidFill>
              </a:rPr>
            </a:br>
            <a:r>
              <a:rPr lang="ru-RU" altLang="ru-RU" sz="5400" b="1" dirty="0" smtClean="0">
                <a:solidFill>
                  <a:srgbClr val="FF0000"/>
                </a:solidFill>
              </a:rPr>
              <a:t>за внимание!</a:t>
            </a: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>
          <a:xfrm>
            <a:off x="5114888" y="3356992"/>
            <a:ext cx="4043548" cy="11525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b="1" u="sng" dirty="0" smtClean="0">
                <a:solidFill>
                  <a:srgbClr val="002060"/>
                </a:solidFill>
              </a:rPr>
              <a:t>Контакты</a:t>
            </a:r>
            <a:r>
              <a:rPr lang="ru-RU" altLang="ru-RU" b="1" dirty="0" smtClean="0">
                <a:solidFill>
                  <a:srgbClr val="002060"/>
                </a:solidFill>
              </a:rPr>
              <a:t>: </a:t>
            </a:r>
          </a:p>
          <a:p>
            <a:pPr marL="0" indent="0" algn="ctr" eaLnBrk="1" hangingPunct="1">
              <a:spcBef>
                <a:spcPts val="1200"/>
              </a:spcBef>
              <a:buFont typeface="Arial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Соболев           Александр Евгеньевич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alt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 descr="http://chem-teacher.ru/wp-content/uploads/2012/03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05012"/>
            <a:ext cx="2703593" cy="2691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://chem-teacher.ru/wp-content/uploads/2015/02/V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204864"/>
            <a:ext cx="5163743" cy="386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3779912" y="5373216"/>
            <a:ext cx="55164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b="1" dirty="0" smtClean="0">
                <a:solidFill>
                  <a:srgbClr val="002060"/>
                </a:solidFill>
                <a:hlinkClick r:id="rId4"/>
              </a:rPr>
              <a:t>chairman@chem-teacher.ru</a:t>
            </a:r>
            <a:endParaRPr lang="ru-RU" altLang="ru-RU" b="1" dirty="0" smtClean="0">
              <a:solidFill>
                <a:srgbClr val="002060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ru-RU" altLang="ru-RU" sz="20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39750" y="404813"/>
            <a:ext cx="8604250" cy="21590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Сайт: что сделано в этом учебном году?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2060"/>
                </a:solidFill>
              </a:rPr>
              <a:t>ребрендинг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открытие постоянной рубрики с анонсами свежих номеров «Химии в школе»;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новые страницы «Химическая лаборатория» и «Мир химии»;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проблемные статьи, интересные постеры, ссылки на сайты методистов;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объявления, видео с демонстрационными опытами, вести из школ и муниципалитетов, другое.</a:t>
            </a:r>
          </a:p>
        </p:txBody>
      </p:sp>
    </p:spTree>
    <p:extLst>
      <p:ext uri="{BB962C8B-B14F-4D97-AF65-F5344CB8AC3E}">
        <p14:creationId xmlns:p14="http://schemas.microsoft.com/office/powerpoint/2010/main" val="36449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4200" b="1" dirty="0" smtClean="0">
                <a:solidFill>
                  <a:srgbClr val="FF0000"/>
                </a:solidFill>
              </a:rPr>
              <a:t>Формы деятельности Ассоциации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323850" y="1628775"/>
            <a:ext cx="8351838" cy="4608513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Проведение конференций, семинаров, круглых столов для коллегиального обсуждения актуальных вопросов химического образования</a:t>
            </a:r>
          </a:p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Разработка аналитических, учебно-методических и справочных документов по развитию химического образования в регионе и совершенствованию учебно-педагогического процесса</a:t>
            </a:r>
          </a:p>
          <a:p>
            <a:pPr algn="just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Предоставление учителям химии справочной информации и профессиональных консультаций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90550" y="1254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800" b="1" smtClean="0">
                <a:solidFill>
                  <a:srgbClr val="FF0000"/>
                </a:solidFill>
              </a:rPr>
              <a:t>Формы деятельности Ассоциации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608513"/>
          </a:xfrm>
        </p:spPr>
        <p:txBody>
          <a:bodyPr/>
          <a:lstStyle/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Экспертиза учебно-методических разработок учителей химии и их размещение на официальном сайте Ассоциации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Помощь в реализации  инновационных разработок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Взаимодействие с органами управления образованием, научными, образовательными, профсоюзными и иными организациями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Взаимодействие с международными научными, образовательными, культурными организациями</a:t>
            </a:r>
          </a:p>
          <a:p>
            <a:pPr algn="just" eaLnBrk="1" hangingPunct="1"/>
            <a:r>
              <a:rPr lang="ru-RU" altLang="ru-RU" sz="2800" b="1" smtClean="0">
                <a:solidFill>
                  <a:srgbClr val="002060"/>
                </a:solidFill>
              </a:rPr>
              <a:t>Издательская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2563</Words>
  <Application>Microsoft Office PowerPoint</Application>
  <PresentationFormat>Экран (4:3)</PresentationFormat>
  <Paragraphs>315</Paragraphs>
  <Slides>69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Опыт деятельности  Тверского отделения Межрегиональной общественной организации «Ассоциация учителей и преподавателей химии»</vt:lpstr>
      <vt:lpstr>Тверское региональное отделение Ассоциации учителей и преподавателей химии России</vt:lpstr>
      <vt:lpstr>Цели работы</vt:lpstr>
      <vt:lpstr>Задачи организации</vt:lpstr>
      <vt:lpstr>Задачи организации</vt:lpstr>
      <vt:lpstr>Статистика сайта http://chem-teacher.ru</vt:lpstr>
      <vt:lpstr>Презентация PowerPoint</vt:lpstr>
      <vt:lpstr>Формы деятельности Ассоциации</vt:lpstr>
      <vt:lpstr>Формы деятельности Ассоциации</vt:lpstr>
      <vt:lpstr>Формы деятельности Ассоциации</vt:lpstr>
      <vt:lpstr>Организация работы Ассоциации</vt:lpstr>
      <vt:lpstr>Годовая циклограмма организации работы Ассоциации</vt:lpstr>
      <vt:lpstr>Презентация PowerPoint</vt:lpstr>
      <vt:lpstr>Презентация PowerPoint</vt:lpstr>
      <vt:lpstr>I-VI Съезды учителей химии Тверской области (ежегодно)</vt:lpstr>
      <vt:lpstr>I-VI Съезды учителей химии Тверской области (ежегодно)</vt:lpstr>
      <vt:lpstr>Методическая работа</vt:lpstr>
      <vt:lpstr>Методическая работа</vt:lpstr>
      <vt:lpstr>ЕГЭ и ОГЭ</vt:lpstr>
      <vt:lpstr>ЕГЭ и ОГЭ</vt:lpstr>
      <vt:lpstr>ЕГЭ и ОГЭ</vt:lpstr>
      <vt:lpstr>Годовая циклограмма внеурочной работы </vt:lpstr>
      <vt:lpstr>География участников наших конкурсов</vt:lpstr>
      <vt:lpstr>Внеурочная работа  (сентябрь – декабрь)</vt:lpstr>
      <vt:lpstr>Презентация PowerPoint</vt:lpstr>
      <vt:lpstr>Презентация PowerPoint</vt:lpstr>
      <vt:lpstr>Внеурочная работа  (октябрь – январь)</vt:lpstr>
      <vt:lpstr>Презентация PowerPoint</vt:lpstr>
      <vt:lpstr>Презентация PowerPoint</vt:lpstr>
      <vt:lpstr>Презентация PowerPoint</vt:lpstr>
      <vt:lpstr>Внеурочная работа   (ноябрь – февраль)</vt:lpstr>
      <vt:lpstr>Презентация PowerPoint</vt:lpstr>
      <vt:lpstr>Презентация PowerPoint</vt:lpstr>
      <vt:lpstr>Презентация PowerPoint</vt:lpstr>
      <vt:lpstr>Внеурочная работа (сентябрь – март)</vt:lpstr>
      <vt:lpstr>Презентация PowerPoint</vt:lpstr>
      <vt:lpstr>Презентация PowerPoint</vt:lpstr>
      <vt:lpstr>Презентация PowerPoint</vt:lpstr>
      <vt:lpstr>Внеурочная работа   (сентябрь – май)</vt:lpstr>
      <vt:lpstr>Презентация PowerPoint</vt:lpstr>
      <vt:lpstr>Презентация PowerPoint</vt:lpstr>
      <vt:lpstr>Презентация PowerPoint</vt:lpstr>
      <vt:lpstr>Внеурочная работа   (июнь)</vt:lpstr>
      <vt:lpstr>Презентация PowerPoint</vt:lpstr>
      <vt:lpstr>Внеурочная работа</vt:lpstr>
      <vt:lpstr>Методическое сопровождение</vt:lpstr>
      <vt:lpstr>«…Похвала нужна таланту,  как канифоль – смычку виртуоза» Козьма Прутков</vt:lpstr>
      <vt:lpstr>Презентация PowerPoint</vt:lpstr>
      <vt:lpstr>Презентация PowerPoint</vt:lpstr>
      <vt:lpstr>Историко-архивное направление (публикация воспоминаний ветеранов, рассказов о коллегах-учителях, результатов исследований в области истории химии)</vt:lpstr>
      <vt:lpstr>Внешние связи</vt:lpstr>
      <vt:lpstr>Курсы учителей химии в Севастополе</vt:lpstr>
      <vt:lpstr>I Всероссийский практический форум «Образование 2016» (Москва, 16.03.16)</vt:lpstr>
      <vt:lpstr>Съезд представителей Ассоциаций учителей химии России (19.07.2016)</vt:lpstr>
      <vt:lpstr>Обмен опытом</vt:lpstr>
      <vt:lpstr>Статьи об Ассоциации</vt:lpstr>
      <vt:lpstr>На страницах «Химии в школе»</vt:lpstr>
      <vt:lpstr>Связи с органами управления образованием, общественностью</vt:lpstr>
      <vt:lpstr>Что сделано, или Промежуточные итоги</vt:lpstr>
      <vt:lpstr>Презентация PowerPoint</vt:lpstr>
      <vt:lpstr>Презентация PowerPoint</vt:lpstr>
      <vt:lpstr>Отзывы о работе Ассоциации</vt:lpstr>
      <vt:lpstr>Презентация PowerPoint</vt:lpstr>
      <vt:lpstr>Пошаговые инструкции по созданию Ассоциации учителей-предметников</vt:lpstr>
      <vt:lpstr>Пошаговые инструкции по созданию Ассоциации учителей-предметников</vt:lpstr>
      <vt:lpstr>Пошаговые инструкции по созданию Ассоциации учителей-предметников</vt:lpstr>
      <vt:lpstr>Пошаговые инструкции по созданию Ассоциации учителей-предметников</vt:lpstr>
      <vt:lpstr>Заключение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Тверское региональное отделение Ассоциации учителей и преподавателей химии</dc:title>
  <dc:creator>Александр</dc:creator>
  <cp:lastModifiedBy>Александр</cp:lastModifiedBy>
  <cp:revision>167</cp:revision>
  <dcterms:created xsi:type="dcterms:W3CDTF">2013-03-29T04:10:20Z</dcterms:created>
  <dcterms:modified xsi:type="dcterms:W3CDTF">2017-08-20T21:25:30Z</dcterms:modified>
</cp:coreProperties>
</file>