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58" r:id="rId5"/>
    <p:sldId id="266" r:id="rId6"/>
    <p:sldId id="259" r:id="rId7"/>
    <p:sldId id="262" r:id="rId8"/>
    <p:sldId id="265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39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83F6-BDA2-4731-BE22-C1F655E38781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901-4EAC-4C52-998F-301275810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4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83F6-BDA2-4731-BE22-C1F655E38781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901-4EAC-4C52-998F-301275810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92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83F6-BDA2-4731-BE22-C1F655E38781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901-4EAC-4C52-998F-301275810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38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83F6-BDA2-4731-BE22-C1F655E38781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901-4EAC-4C52-998F-301275810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76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83F6-BDA2-4731-BE22-C1F655E38781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901-4EAC-4C52-998F-301275810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22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83F6-BDA2-4731-BE22-C1F655E38781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901-4EAC-4C52-998F-301275810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69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83F6-BDA2-4731-BE22-C1F655E38781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901-4EAC-4C52-998F-301275810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09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83F6-BDA2-4731-BE22-C1F655E38781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901-4EAC-4C52-998F-301275810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6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83F6-BDA2-4731-BE22-C1F655E38781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901-4EAC-4C52-998F-301275810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31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83F6-BDA2-4731-BE22-C1F655E38781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901-4EAC-4C52-998F-301275810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92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83F6-BDA2-4731-BE22-C1F655E38781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9901-4EAC-4C52-998F-301275810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30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483F6-BDA2-4731-BE22-C1F655E38781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9901-4EAC-4C52-998F-301275810E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3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2" y="182880"/>
            <a:ext cx="5677592" cy="667512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H="1">
            <a:off x="1005839" y="3084022"/>
            <a:ext cx="11186160" cy="3773978"/>
          </a:xfrm>
          <a:prstGeom prst="rtTriangl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2400" y="5564188"/>
            <a:ext cx="9144000" cy="1655762"/>
          </a:xfrm>
        </p:spPr>
        <p:txBody>
          <a:bodyPr/>
          <a:lstStyle/>
          <a:p>
            <a:r>
              <a:rPr lang="ru-RU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Мы обучаем будущее</a:t>
            </a:r>
          </a:p>
          <a:p>
            <a:endParaRPr lang="ru-RU" dirty="0"/>
          </a:p>
        </p:txBody>
      </p:sp>
      <p:pic>
        <p:nvPicPr>
          <p:cNvPr id="1028" name="Picture 4" descr="http://cbcol.mskobr.ru/images/EN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955" y="1"/>
            <a:ext cx="1588168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112135" y="1019311"/>
            <a:ext cx="973642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НЕЗАВИСИМАЯ АССОЦИАЦИЯ ПЕДАГОГОВ</a:t>
            </a:r>
            <a:endParaRPr lang="ru-RU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02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2" y="182880"/>
            <a:ext cx="5677592" cy="667512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H="1">
            <a:off x="989963" y="3084022"/>
            <a:ext cx="11186160" cy="3773978"/>
          </a:xfrm>
          <a:prstGeom prst="rtTriangl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4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Мы обучаем будущее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7441" y="734096"/>
            <a:ext cx="7984545" cy="2987899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rgbClr val="7030A0"/>
                </a:solidFill>
              </a:rPr>
              <a:t>Региональная общественная организация </a:t>
            </a:r>
            <a:r>
              <a:rPr lang="ru-RU" sz="3200" b="1" dirty="0">
                <a:solidFill>
                  <a:srgbClr val="7030A0"/>
                </a:solidFill>
              </a:rPr>
              <a:t>«Единая независимая ассоциация педагогов</a:t>
            </a:r>
            <a:r>
              <a:rPr lang="ru-RU" sz="3200" b="1" dirty="0" smtClean="0">
                <a:solidFill>
                  <a:srgbClr val="7030A0"/>
                </a:solidFill>
              </a:rPr>
              <a:t>»</a:t>
            </a:r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(</a:t>
            </a:r>
            <a:r>
              <a:rPr lang="ru-RU" sz="3200" dirty="0">
                <a:solidFill>
                  <a:srgbClr val="7030A0"/>
                </a:solidFill>
              </a:rPr>
              <a:t>РОО "ЕНАП") объединила созданные в 2011 году девятнадцать предметных Ассоциаций педагогов и библиотекарей города Москвы</a:t>
            </a:r>
            <a:r>
              <a:rPr lang="ru-RU" sz="3200" dirty="0" smtClean="0">
                <a:solidFill>
                  <a:srgbClr val="7030A0"/>
                </a:solidFill>
              </a:rPr>
              <a:t>.</a:t>
            </a:r>
            <a:endParaRPr lang="en-US" sz="3200" dirty="0" smtClean="0">
              <a:solidFill>
                <a:srgbClr val="7030A0"/>
              </a:solidFill>
            </a:endParaRPr>
          </a:p>
          <a:p>
            <a:pPr algn="just"/>
            <a:endParaRPr lang="en-US" dirty="0" smtClean="0"/>
          </a:p>
        </p:txBody>
      </p:sp>
      <p:pic>
        <p:nvPicPr>
          <p:cNvPr id="1028" name="Picture 4" descr="http://cbcol.mskobr.ru/images/EN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955" y="1"/>
            <a:ext cx="1588168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9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2" y="182880"/>
            <a:ext cx="5677592" cy="667512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H="1">
            <a:off x="1005839" y="3084022"/>
            <a:ext cx="11186160" cy="3773978"/>
          </a:xfrm>
          <a:prstGeom prst="rtTriangl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4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Мы обучаем будущее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82880"/>
            <a:ext cx="9144000" cy="84740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ассоциации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397" y="1030290"/>
            <a:ext cx="11397804" cy="4494748"/>
          </a:xfrm>
        </p:spPr>
        <p:txBody>
          <a:bodyPr numCol="2" spcCol="720000">
            <a:noAutofit/>
          </a:bodyPr>
          <a:lstStyle/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русского языка и литературы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иностранных языков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информатики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начальных классов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истории и обществознания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образовательной области «Искусство»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биологии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химии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и преподавателей черчения и смежных дисциплин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математики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физики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географии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технологии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физической культуры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ОБЖ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педагогов дополнительного образования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учителей Православной </a:t>
            </a:r>
            <a:r>
              <a:rPr lang="ru-RU" sz="1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культуры</a:t>
            </a:r>
          </a:p>
          <a:p>
            <a:r>
              <a:rPr lang="ru-RU" sz="18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</a:t>
            </a:r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 дошкольного образования</a:t>
            </a:r>
          </a:p>
          <a:p>
            <a:r>
              <a:rPr lang="ru-RU" sz="18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Ассоциация школьных библиотекарей</a:t>
            </a:r>
          </a:p>
        </p:txBody>
      </p:sp>
      <p:pic>
        <p:nvPicPr>
          <p:cNvPr id="1028" name="Picture 4" descr="http://cbcol.mskobr.ru/images/EN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955" y="1"/>
            <a:ext cx="1588168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57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2" y="182880"/>
            <a:ext cx="5677592" cy="667512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H="1">
            <a:off x="1005839" y="3084022"/>
            <a:ext cx="11186160" cy="3773978"/>
          </a:xfrm>
          <a:prstGeom prst="rtTriangl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4000" b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Мы обучаем будущее</a:t>
            </a:r>
            <a:endParaRPr lang="ru-RU" sz="4000" b="1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3493" y="1030289"/>
            <a:ext cx="9922069" cy="4615577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сформировать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единое научно-образовательное пространство г. Москвы;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своевременно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информировать учителей и педагогов о происходящем в педагогическом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сообществе;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объединить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усилия в отстаивании интересов предметов и преподавателей этих предметов;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содействовать созданию комфортной профессиональной среды для учителей;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оказывать методическую поддержку учителям в инновационной деятельности;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развить систему открытой общественной профессиональной сетевой экспертизы – наиболее действенной на сегодняшний день формы обсуждения ФГОС, УМК, конкретных методических разработок педагогов;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оказать помощь в повышении профессионального уровня молодых специалистов и опытных на основе трансляции передового педагогического опыта и инновационной деятельности.</a:t>
            </a:r>
          </a:p>
        </p:txBody>
      </p:sp>
      <p:pic>
        <p:nvPicPr>
          <p:cNvPr id="1028" name="Picture 4" descr="http://cbcol.mskobr.ru/images/EN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955" y="1"/>
            <a:ext cx="1588168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23999" y="212884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ассоциации: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2" y="182880"/>
            <a:ext cx="5677592" cy="667512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H="1">
            <a:off x="1005839" y="3084022"/>
            <a:ext cx="11186160" cy="3773978"/>
          </a:xfrm>
          <a:prstGeom prst="rtTriangl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4000" b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Мы обучаем будущее</a:t>
            </a:r>
            <a:endParaRPr lang="ru-RU" sz="4000" b="1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3493" y="1030289"/>
            <a:ext cx="9922069" cy="4615577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организуем и проводим мероприятия, конкурсы и олимпиады для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учителей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учащихся, семинары, круглые столы, конференции, форумы;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выступаем экспертами мониторингов и диагностик МЦКО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конкурсов профессионального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мастерства, программ ДПО;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ведем экспертную работу по сопровождению процесса аттестации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педагогов;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активно работаем в сотрудничестве с МИОО, МЦКО, ЦПМ,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ГМЦ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ведущими российскими и зарубежными издательствами, региональными и всероссийскими предметными ассоциациями учителей.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8" name="Picture 4" descr="http://cbcol.mskobr.ru/images/EN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955" y="1"/>
            <a:ext cx="1588168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23999" y="212885"/>
            <a:ext cx="9144000" cy="6371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предметных ассоциаций: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2" y="182880"/>
            <a:ext cx="5677592" cy="667512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H="1">
            <a:off x="1005839" y="3084022"/>
            <a:ext cx="11186160" cy="3773978"/>
          </a:xfrm>
          <a:prstGeom prst="rtTriangl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4000" b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Мы обучаем будущее</a:t>
            </a:r>
            <a:endParaRPr lang="ru-RU" sz="4000" b="1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8798" y="1197735"/>
            <a:ext cx="8754749" cy="2706264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Фестиваль предусматривает публичную презентацию эффективных методик московских учителей-предметников в условиях открытого образования. Мероприятие проводится совместно с Городским методическим центром.</a:t>
            </a:r>
          </a:p>
          <a:p>
            <a:pPr algn="just"/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Предполагаемые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формы работы: мастер-классы, профессиональные творческие сеты и </a:t>
            </a:r>
            <a:r>
              <a:rPr lang="ru-RU" sz="2000" dirty="0" err="1">
                <a:solidFill>
                  <a:schemeClr val="accent5">
                    <a:lumMod val="75000"/>
                  </a:schemeClr>
                </a:solidFill>
              </a:rPr>
              <a:t>метапредметные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круглые столы на площадках парков, музеев, усадеб, технопарков города. К участию в фестивале в качестве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модераторов привлекаются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специалисты мирового уровня. Предполагается участие коллег из других регионов.</a:t>
            </a:r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8" name="Picture 4" descr="http://cbcol.mskobr.ru/images/EN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955" y="1"/>
            <a:ext cx="1588168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070065" y="2577"/>
            <a:ext cx="8617487" cy="1287886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Московские методические чтения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Фестиваль методических идей».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Учимся и учим в образовательной среде города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39" y="4527239"/>
            <a:ext cx="2128453" cy="1419661"/>
          </a:xfrm>
          <a:prstGeom prst="rect">
            <a:avLst/>
          </a:prstGeom>
        </p:spPr>
      </p:pic>
      <p:pic>
        <p:nvPicPr>
          <p:cNvPr id="5124" name="Picture 4" descr="http://teachers.msk.ru/uploads/default/images/5%D1%84%D0%BE%D1%80%D1%83%D0%BC_%D0%BC%D0%B0%D1%81%D1%82%D0%B5%D1%80-%D0%BA%D0%BB%D0%B0%D1%81%D1%8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55" y="3084022"/>
            <a:ext cx="1924486" cy="128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7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2" y="182880"/>
            <a:ext cx="5677592" cy="667512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H="1">
            <a:off x="1005839" y="3084022"/>
            <a:ext cx="11186160" cy="3773978"/>
          </a:xfrm>
          <a:prstGeom prst="rtTriangl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4000" b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Мы обучаем будущее</a:t>
            </a:r>
            <a:endParaRPr lang="ru-RU" sz="4000" b="1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8798" y="1544996"/>
            <a:ext cx="9112797" cy="289774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Форум выполняет несколько функций: 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информационную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(специалисты мирового уровня информируют педагогов об изменениях в преподавании, разъясняют сущность этих изменений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);</a:t>
            </a:r>
          </a:p>
          <a:p>
            <a:pPr algn="just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мотивирующую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(лучшим педагогам вручаются грамоты и благодарности, формируется позитивный настрой в преддверии нового учебного года); 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общественно-политическую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(вырабатываются решения по ключевым вопросам образовательной политики в области предметного содержания и методик преподавания; определяются основные дефициты, проблемные зоны). 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Предполагается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привлечение участников из других регионов.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8" name="Picture 4" descr="http://cbcol.mskobr.ru/images/EN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955" y="1"/>
            <a:ext cx="1588168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215166" y="4510"/>
            <a:ext cx="8255358" cy="169550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Форум-семинар педагогического актива города Москвы «Надежной школе – надежного учителя» в рамках проекта Департамента образования «Готов к учебе, жизни и труду!».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2017 г. Российский университет дружбы 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народов.</a:t>
            </a: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76" y="3520440"/>
            <a:ext cx="2605612" cy="2614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9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2" y="182880"/>
            <a:ext cx="5677592" cy="667512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H="1">
            <a:off x="1005839" y="3084022"/>
            <a:ext cx="11186160" cy="3773978"/>
          </a:xfrm>
          <a:prstGeom prst="rtTriangl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4000" b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Мы обучаем будущее</a:t>
            </a:r>
            <a:endParaRPr lang="ru-RU" sz="4000" b="1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9250" y="1184387"/>
            <a:ext cx="10823701" cy="403155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Сборник научно-практических материалов по итогам I Московских методических чтений «Фестиваль методических идей» — 2013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Сборник научно-практических материалов по итогам II Московских методических чтений «Фестиваль методических идей» — 2014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Сборник научно-практических материалов по итогам III Московских методических чтений «Фестиваль методических идей» — 2015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Сборник научно-практических материалов по итогам IV Московских методических чтений «Фестиваль методических идей» — 2016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Сборник научно-практических материалов по итогам V Московских методических чтений «Фестиваль методических идей» — 2017 1 часть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Сборник научно-практических материалов по итогам V Московских методических чтений «Фестиваль методических идей» — 2017 2 часть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8" name="Picture 4" descr="http://cbcol.mskobr.ru/images/EN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955" y="1"/>
            <a:ext cx="1588168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332597" y="1"/>
            <a:ext cx="8255358" cy="1184867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Издания Ассоциации</a:t>
            </a: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endParaRPr lang="ru-R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8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2" y="182880"/>
            <a:ext cx="5677592" cy="667512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flipH="1">
            <a:off x="1005839" y="3084022"/>
            <a:ext cx="11186160" cy="3773978"/>
          </a:xfrm>
          <a:prstGeom prst="rtTriangl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4000" b="1">
                <a:ln w="9525">
                  <a:solidFill>
                    <a:prstClr val="white"/>
                  </a:solidFill>
                  <a:prstDash val="solid"/>
                </a:ln>
                <a:solidFill>
                  <a:srgbClr val="4472C4"/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</a:rPr>
              <a:t>Мы обучаем будущее</a:t>
            </a:r>
            <a:endParaRPr lang="ru-RU" sz="4000" b="1" dirty="0">
              <a:ln w="9525">
                <a:solidFill>
                  <a:prstClr val="white"/>
                </a:solidFill>
                <a:prstDash val="solid"/>
              </a:ln>
              <a:solidFill>
                <a:srgbClr val="4472C4"/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</a:endParaRPr>
          </a:p>
        </p:txBody>
      </p:sp>
      <p:pic>
        <p:nvPicPr>
          <p:cNvPr id="1028" name="Picture 4" descr="http://cbcol.mskobr.ru/images/ENA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955" y="1"/>
            <a:ext cx="1588168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81070" y="737943"/>
            <a:ext cx="9853680" cy="2510082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9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www.enap.info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81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4054</TotalTime>
  <Words>557</Words>
  <Application>Microsoft Office PowerPoint</Application>
  <PresentationFormat>Произвольный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Предметные ассоциации</vt:lpstr>
      <vt:lpstr>Цели и задачи ассоциации:</vt:lpstr>
      <vt:lpstr>Деятельность предметных ассоциаций:</vt:lpstr>
      <vt:lpstr>V Московские методические чтения  «Фестиваль методических идей».  «Учимся и учим в образовательной среде города» </vt:lpstr>
      <vt:lpstr>VI Форум-семинар педагогического актива города Москвы «Надежной школе – надежного учителя» в рамках проекта Департамента образования «Готов к учебе, жизни и труду!».  23 августа 2017 г. Российский университет дружбы народов. </vt:lpstr>
      <vt:lpstr>Издания Ассоциации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sch0019-10</cp:lastModifiedBy>
  <cp:revision>29</cp:revision>
  <dcterms:created xsi:type="dcterms:W3CDTF">2017-03-31T11:33:02Z</dcterms:created>
  <dcterms:modified xsi:type="dcterms:W3CDTF">2017-08-20T20:11:57Z</dcterms:modified>
</cp:coreProperties>
</file>