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96" r:id="rId3"/>
    <p:sldId id="267" r:id="rId4"/>
    <p:sldId id="298" r:id="rId5"/>
    <p:sldId id="297" r:id="rId6"/>
    <p:sldId id="284" r:id="rId7"/>
    <p:sldId id="285" r:id="rId8"/>
    <p:sldId id="286" r:id="rId9"/>
    <p:sldId id="287" r:id="rId10"/>
    <p:sldId id="306" r:id="rId11"/>
    <p:sldId id="299" r:id="rId12"/>
    <p:sldId id="300" r:id="rId13"/>
    <p:sldId id="302" r:id="rId14"/>
    <p:sldId id="303" r:id="rId15"/>
    <p:sldId id="290" r:id="rId16"/>
    <p:sldId id="304" r:id="rId17"/>
    <p:sldId id="291" r:id="rId18"/>
    <p:sldId id="288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A6A6A6"/>
    <a:srgbClr val="D71F26"/>
    <a:srgbClr val="D94248"/>
    <a:srgbClr val="D82D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39" autoAdjust="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5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32200</c:v>
                </c:pt>
                <c:pt idx="1">
                  <c:v>64000</c:v>
                </c:pt>
                <c:pt idx="2">
                  <c:v>108000</c:v>
                </c:pt>
                <c:pt idx="3">
                  <c:v>147000</c:v>
                </c:pt>
                <c:pt idx="4">
                  <c:v>200000</c:v>
                </c:pt>
                <c:pt idx="5">
                  <c:v>300000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94-469C-B37C-4DBA44E6A9CE}"/>
            </c:ext>
          </c:extLst>
        </c:ser>
        <c:gapWidth val="267"/>
        <c:overlap val="-43"/>
        <c:axId val="251353344"/>
        <c:axId val="253719680"/>
      </c:barChart>
      <c:catAx>
        <c:axId val="25135334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3719680"/>
        <c:crosses val="autoZero"/>
        <c:auto val="1"/>
        <c:lblAlgn val="ctr"/>
        <c:lblOffset val="100"/>
      </c:catAx>
      <c:valAx>
        <c:axId val="253719680"/>
        <c:scaling>
          <c:orientation val="minMax"/>
          <c:max val="300000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353344"/>
        <c:crosses val="autoZero"/>
        <c:crossBetween val="between"/>
        <c:majorUnit val="50000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Trebuchet MS 48 полужирный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dirty="0" err="1">
                <a:solidFill>
                  <a:schemeClr val="dk1"/>
                </a:solidFill>
              </a:rPr>
              <a:t>Заголовок</a:t>
            </a:r>
            <a:r>
              <a:rPr lang="en-US" sz="1100" dirty="0">
                <a:solidFill>
                  <a:schemeClr val="dk1"/>
                </a:solidFill>
              </a:rPr>
              <a:t> — Trebuchet MS 24 </a:t>
            </a:r>
            <a:r>
              <a:rPr lang="en-US" sz="1100" dirty="0" err="1">
                <a:solidFill>
                  <a:schemeClr val="dk1"/>
                </a:solidFill>
              </a:rPr>
              <a:t>полужирный</a:t>
            </a:r>
            <a:r>
              <a:rPr lang="en-US" sz="1100" dirty="0">
                <a:solidFill>
                  <a:schemeClr val="dk1"/>
                </a:solidFill>
              </a:rPr>
              <a:t> #D71F26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dirty="0" err="1">
                <a:solidFill>
                  <a:schemeClr val="dk1"/>
                </a:solidFill>
              </a:rPr>
              <a:t>Подзаголовок</a:t>
            </a:r>
            <a:r>
              <a:rPr lang="en-US" sz="1100" dirty="0">
                <a:solidFill>
                  <a:schemeClr val="dk1"/>
                </a:solidFill>
              </a:rPr>
              <a:t> —  Trebuchet MS 18 </a:t>
            </a:r>
            <a:r>
              <a:rPr lang="en-US" sz="1100" dirty="0" err="1">
                <a:solidFill>
                  <a:schemeClr val="dk1"/>
                </a:solidFill>
              </a:rPr>
              <a:t>полужирный</a:t>
            </a:r>
            <a:r>
              <a:rPr lang="en-US" sz="1100" dirty="0">
                <a:solidFill>
                  <a:schemeClr val="dk1"/>
                </a:solidFill>
              </a:rPr>
              <a:t/>
            </a:r>
            <a:br>
              <a:rPr lang="en-US" sz="1100" dirty="0">
                <a:solidFill>
                  <a:schemeClr val="dk1"/>
                </a:solidFill>
              </a:rPr>
            </a:br>
            <a:r>
              <a:rPr lang="en-US" sz="1100" dirty="0" err="1">
                <a:solidFill>
                  <a:schemeClr val="dk1"/>
                </a:solidFill>
              </a:rPr>
              <a:t>Текст</a:t>
            </a:r>
            <a:r>
              <a:rPr lang="en-US" sz="1100" dirty="0">
                <a:solidFill>
                  <a:schemeClr val="dk1"/>
                </a:solidFill>
              </a:rPr>
              <a:t> — Trebuchet MS 14</a:t>
            </a: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31523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dirty="0" err="1">
                <a:solidFill>
                  <a:schemeClr val="dk1"/>
                </a:solidFill>
              </a:rPr>
              <a:t>Заголовок</a:t>
            </a:r>
            <a:r>
              <a:rPr lang="en-US" sz="1100" dirty="0">
                <a:solidFill>
                  <a:schemeClr val="dk1"/>
                </a:solidFill>
              </a:rPr>
              <a:t> — Trebuchet MS 24 </a:t>
            </a:r>
            <a:r>
              <a:rPr lang="en-US" sz="1100" dirty="0" err="1">
                <a:solidFill>
                  <a:schemeClr val="dk1"/>
                </a:solidFill>
              </a:rPr>
              <a:t>полужирный</a:t>
            </a:r>
            <a:r>
              <a:rPr lang="en-US" sz="1100" dirty="0">
                <a:solidFill>
                  <a:schemeClr val="dk1"/>
                </a:solidFill>
              </a:rPr>
              <a:t> #D71F26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dirty="0" err="1">
                <a:solidFill>
                  <a:schemeClr val="dk1"/>
                </a:solidFill>
              </a:rPr>
              <a:t>Подзаголовок</a:t>
            </a:r>
            <a:r>
              <a:rPr lang="en-US" sz="1100" dirty="0">
                <a:solidFill>
                  <a:schemeClr val="dk1"/>
                </a:solidFill>
              </a:rPr>
              <a:t> —  Trebuchet MS 18 </a:t>
            </a:r>
            <a:r>
              <a:rPr lang="en-US" sz="1100" dirty="0" err="1">
                <a:solidFill>
                  <a:schemeClr val="dk1"/>
                </a:solidFill>
              </a:rPr>
              <a:t>полужирный</a:t>
            </a:r>
            <a:r>
              <a:rPr lang="en-US" sz="1100" dirty="0">
                <a:solidFill>
                  <a:schemeClr val="dk1"/>
                </a:solidFill>
              </a:rPr>
              <a:t/>
            </a:r>
            <a:br>
              <a:rPr lang="en-US" sz="1100" dirty="0">
                <a:solidFill>
                  <a:schemeClr val="dk1"/>
                </a:solidFill>
              </a:rPr>
            </a:br>
            <a:r>
              <a:rPr lang="en-US" sz="1100" dirty="0" err="1">
                <a:solidFill>
                  <a:schemeClr val="dk1"/>
                </a:solidFill>
              </a:rPr>
              <a:t>Текст</a:t>
            </a:r>
            <a:r>
              <a:rPr lang="en-US" sz="1100" dirty="0">
                <a:solidFill>
                  <a:schemeClr val="dk1"/>
                </a:solidFill>
              </a:rPr>
              <a:t> — Trebuchet MS 14</a:t>
            </a: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31523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dirty="0" err="1">
                <a:solidFill>
                  <a:schemeClr val="dk1"/>
                </a:solidFill>
              </a:rPr>
              <a:t>Заголовок</a:t>
            </a:r>
            <a:r>
              <a:rPr lang="en-US" sz="1100" dirty="0">
                <a:solidFill>
                  <a:schemeClr val="dk1"/>
                </a:solidFill>
              </a:rPr>
              <a:t> — Trebuchet MS 24 </a:t>
            </a:r>
            <a:r>
              <a:rPr lang="en-US" sz="1100" dirty="0" err="1">
                <a:solidFill>
                  <a:schemeClr val="dk1"/>
                </a:solidFill>
              </a:rPr>
              <a:t>полужирный</a:t>
            </a:r>
            <a:r>
              <a:rPr lang="en-US" sz="1100" dirty="0">
                <a:solidFill>
                  <a:schemeClr val="dk1"/>
                </a:solidFill>
              </a:rPr>
              <a:t> #D71F26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dirty="0" err="1">
                <a:solidFill>
                  <a:schemeClr val="dk1"/>
                </a:solidFill>
              </a:rPr>
              <a:t>Подзаголовок</a:t>
            </a:r>
            <a:r>
              <a:rPr lang="en-US" sz="1100" dirty="0">
                <a:solidFill>
                  <a:schemeClr val="dk1"/>
                </a:solidFill>
              </a:rPr>
              <a:t> —  Trebuchet MS 18 </a:t>
            </a:r>
            <a:r>
              <a:rPr lang="en-US" sz="1100" dirty="0" err="1">
                <a:solidFill>
                  <a:schemeClr val="dk1"/>
                </a:solidFill>
              </a:rPr>
              <a:t>полужирный</a:t>
            </a:r>
            <a:r>
              <a:rPr lang="en-US" sz="1100" dirty="0">
                <a:solidFill>
                  <a:schemeClr val="dk1"/>
                </a:solidFill>
              </a:rPr>
              <a:t/>
            </a:r>
            <a:br>
              <a:rPr lang="en-US" sz="1100" dirty="0">
                <a:solidFill>
                  <a:schemeClr val="dk1"/>
                </a:solidFill>
              </a:rPr>
            </a:br>
            <a:r>
              <a:rPr lang="en-US" sz="1100" dirty="0" err="1">
                <a:solidFill>
                  <a:schemeClr val="dk1"/>
                </a:solidFill>
              </a:rPr>
              <a:t>Текст</a:t>
            </a:r>
            <a:r>
              <a:rPr lang="en-US" sz="1100" dirty="0">
                <a:solidFill>
                  <a:schemeClr val="dk1"/>
                </a:solidFill>
              </a:rPr>
              <a:t> — Trebuchet MS 14</a:t>
            </a: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724003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100">
                <a:solidFill>
                  <a:schemeClr val="dk1"/>
                </a:solidFill>
              </a:rPr>
              <a:t>Заголовок — Trebuchet MS 24 полужирный #D71F26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Подзаголовок —  Trebuchet MS 18 полужирный</a:t>
            </a:r>
            <a:br>
              <a:rPr lang="en-US" sz="1100">
                <a:solidFill>
                  <a:schemeClr val="dk1"/>
                </a:solidFill>
              </a:rPr>
            </a:br>
            <a:r>
              <a:rPr lang="en-US" sz="1100">
                <a:solidFill>
                  <a:schemeClr val="dk1"/>
                </a:solidFill>
              </a:rPr>
              <a:t>Текст — Trebuchet MS 14</a:t>
            </a:r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422276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100" dirty="0" err="1">
                <a:solidFill>
                  <a:schemeClr val="dk1"/>
                </a:solidFill>
              </a:rPr>
              <a:t>Заголовок</a:t>
            </a:r>
            <a:r>
              <a:rPr lang="en-US" sz="1100" dirty="0">
                <a:solidFill>
                  <a:schemeClr val="dk1"/>
                </a:solidFill>
              </a:rPr>
              <a:t> — Trebuchet MS 24 </a:t>
            </a:r>
            <a:r>
              <a:rPr lang="en-US" sz="1100" dirty="0" err="1">
                <a:solidFill>
                  <a:schemeClr val="dk1"/>
                </a:solidFill>
              </a:rPr>
              <a:t>полужирный</a:t>
            </a:r>
            <a:r>
              <a:rPr lang="en-US" sz="1100" dirty="0">
                <a:solidFill>
                  <a:schemeClr val="dk1"/>
                </a:solidFill>
              </a:rPr>
              <a:t> #D71F26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dirty="0" err="1">
                <a:solidFill>
                  <a:schemeClr val="dk1"/>
                </a:solidFill>
              </a:rPr>
              <a:t>Подзаголовок</a:t>
            </a:r>
            <a:r>
              <a:rPr lang="en-US" sz="1100" dirty="0">
                <a:solidFill>
                  <a:schemeClr val="dk1"/>
                </a:solidFill>
              </a:rPr>
              <a:t> —  Trebuchet MS 18 </a:t>
            </a:r>
            <a:r>
              <a:rPr lang="en-US" sz="1100" dirty="0" err="1">
                <a:solidFill>
                  <a:schemeClr val="dk1"/>
                </a:solidFill>
              </a:rPr>
              <a:t>полужирный</a:t>
            </a:r>
            <a:r>
              <a:rPr lang="en-US" sz="1100" dirty="0">
                <a:solidFill>
                  <a:schemeClr val="dk1"/>
                </a:solidFill>
              </a:rPr>
              <a:t/>
            </a:r>
            <a:br>
              <a:rPr lang="en-US" sz="1100" dirty="0">
                <a:solidFill>
                  <a:schemeClr val="dk1"/>
                </a:solidFill>
              </a:rPr>
            </a:br>
            <a:r>
              <a:rPr lang="en-US" sz="1100" dirty="0" err="1">
                <a:solidFill>
                  <a:schemeClr val="dk1"/>
                </a:solidFill>
              </a:rPr>
              <a:t>Текст</a:t>
            </a:r>
            <a:r>
              <a:rPr lang="en-US" sz="1100" dirty="0">
                <a:solidFill>
                  <a:schemeClr val="dk1"/>
                </a:solidFill>
              </a:rPr>
              <a:t> — Trebuchet MS 14</a:t>
            </a:r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682343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dirty="0" err="1">
                <a:solidFill>
                  <a:schemeClr val="dk1"/>
                </a:solidFill>
              </a:rPr>
              <a:t>Заголовок</a:t>
            </a:r>
            <a:r>
              <a:rPr lang="en-US" sz="1100" dirty="0">
                <a:solidFill>
                  <a:schemeClr val="dk1"/>
                </a:solidFill>
              </a:rPr>
              <a:t> — Trebuchet MS 24 </a:t>
            </a:r>
            <a:r>
              <a:rPr lang="en-US" sz="1100" dirty="0" err="1">
                <a:solidFill>
                  <a:schemeClr val="dk1"/>
                </a:solidFill>
              </a:rPr>
              <a:t>полужирный</a:t>
            </a:r>
            <a:r>
              <a:rPr lang="en-US" sz="1100" dirty="0">
                <a:solidFill>
                  <a:schemeClr val="dk1"/>
                </a:solidFill>
              </a:rPr>
              <a:t> #D71F26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dirty="0" err="1">
                <a:solidFill>
                  <a:schemeClr val="dk1"/>
                </a:solidFill>
              </a:rPr>
              <a:t>Подзаголовок</a:t>
            </a:r>
            <a:r>
              <a:rPr lang="en-US" sz="1100" dirty="0">
                <a:solidFill>
                  <a:schemeClr val="dk1"/>
                </a:solidFill>
              </a:rPr>
              <a:t> —  Trebuchet MS 18 </a:t>
            </a:r>
            <a:r>
              <a:rPr lang="en-US" sz="1100" dirty="0" err="1">
                <a:solidFill>
                  <a:schemeClr val="dk1"/>
                </a:solidFill>
              </a:rPr>
              <a:t>полужирный</a:t>
            </a:r>
            <a:r>
              <a:rPr lang="en-US" sz="1100" dirty="0">
                <a:solidFill>
                  <a:schemeClr val="dk1"/>
                </a:solidFill>
              </a:rPr>
              <a:t/>
            </a:r>
            <a:br>
              <a:rPr lang="en-US" sz="1100" dirty="0">
                <a:solidFill>
                  <a:schemeClr val="dk1"/>
                </a:solidFill>
              </a:rPr>
            </a:br>
            <a:r>
              <a:rPr lang="en-US" sz="1100" dirty="0" err="1">
                <a:solidFill>
                  <a:schemeClr val="dk1"/>
                </a:solidFill>
              </a:rPr>
              <a:t>Текст</a:t>
            </a:r>
            <a:r>
              <a:rPr lang="en-US" sz="1100" dirty="0">
                <a:solidFill>
                  <a:schemeClr val="dk1"/>
                </a:solidFill>
              </a:rPr>
              <a:t> — Trebuchet MS 14</a:t>
            </a: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95675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dirty="0" err="1">
                <a:solidFill>
                  <a:schemeClr val="dk1"/>
                </a:solidFill>
              </a:rPr>
              <a:t>Заголовок</a:t>
            </a:r>
            <a:r>
              <a:rPr lang="en-US" sz="1100" dirty="0">
                <a:solidFill>
                  <a:schemeClr val="dk1"/>
                </a:solidFill>
              </a:rPr>
              <a:t> — Trebuchet MS 24 </a:t>
            </a:r>
            <a:r>
              <a:rPr lang="en-US" sz="1100" dirty="0" err="1">
                <a:solidFill>
                  <a:schemeClr val="dk1"/>
                </a:solidFill>
              </a:rPr>
              <a:t>полужирный</a:t>
            </a:r>
            <a:r>
              <a:rPr lang="en-US" sz="1100" dirty="0">
                <a:solidFill>
                  <a:schemeClr val="dk1"/>
                </a:solidFill>
              </a:rPr>
              <a:t> #D71F26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dirty="0" err="1">
                <a:solidFill>
                  <a:schemeClr val="dk1"/>
                </a:solidFill>
              </a:rPr>
              <a:t>Подзаголовок</a:t>
            </a:r>
            <a:r>
              <a:rPr lang="en-US" sz="1100" dirty="0">
                <a:solidFill>
                  <a:schemeClr val="dk1"/>
                </a:solidFill>
              </a:rPr>
              <a:t> —  Trebuchet MS 18 </a:t>
            </a:r>
            <a:r>
              <a:rPr lang="en-US" sz="1100" dirty="0" err="1">
                <a:solidFill>
                  <a:schemeClr val="dk1"/>
                </a:solidFill>
              </a:rPr>
              <a:t>полужирный</a:t>
            </a:r>
            <a:r>
              <a:rPr lang="en-US" sz="1100" dirty="0">
                <a:solidFill>
                  <a:schemeClr val="dk1"/>
                </a:solidFill>
              </a:rPr>
              <a:t/>
            </a:r>
            <a:br>
              <a:rPr lang="en-US" sz="1100" dirty="0">
                <a:solidFill>
                  <a:schemeClr val="dk1"/>
                </a:solidFill>
              </a:rPr>
            </a:br>
            <a:r>
              <a:rPr lang="en-US" sz="1100" dirty="0" err="1">
                <a:solidFill>
                  <a:schemeClr val="dk1"/>
                </a:solidFill>
              </a:rPr>
              <a:t>Текст</a:t>
            </a:r>
            <a:r>
              <a:rPr lang="en-US" sz="1100" dirty="0">
                <a:solidFill>
                  <a:schemeClr val="dk1"/>
                </a:solidFill>
              </a:rPr>
              <a:t> — Trebuchet MS 14</a:t>
            </a: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546172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dirty="0" err="1">
                <a:solidFill>
                  <a:schemeClr val="dk1"/>
                </a:solidFill>
              </a:rPr>
              <a:t>Заголовок</a:t>
            </a:r>
            <a:r>
              <a:rPr lang="en-US" sz="1100" dirty="0">
                <a:solidFill>
                  <a:schemeClr val="dk1"/>
                </a:solidFill>
              </a:rPr>
              <a:t> — Trebuchet MS 24 </a:t>
            </a:r>
            <a:r>
              <a:rPr lang="en-US" sz="1100" dirty="0" err="1">
                <a:solidFill>
                  <a:schemeClr val="dk1"/>
                </a:solidFill>
              </a:rPr>
              <a:t>полужирный</a:t>
            </a:r>
            <a:r>
              <a:rPr lang="en-US" sz="1100" dirty="0">
                <a:solidFill>
                  <a:schemeClr val="dk1"/>
                </a:solidFill>
              </a:rPr>
              <a:t> #D71F26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dirty="0" err="1">
                <a:solidFill>
                  <a:schemeClr val="dk1"/>
                </a:solidFill>
              </a:rPr>
              <a:t>Подзаголовок</a:t>
            </a:r>
            <a:r>
              <a:rPr lang="en-US" sz="1100" dirty="0">
                <a:solidFill>
                  <a:schemeClr val="dk1"/>
                </a:solidFill>
              </a:rPr>
              <a:t> —  Trebuchet MS 18 </a:t>
            </a:r>
            <a:r>
              <a:rPr lang="en-US" sz="1100" dirty="0" err="1">
                <a:solidFill>
                  <a:schemeClr val="dk1"/>
                </a:solidFill>
              </a:rPr>
              <a:t>полужирный</a:t>
            </a:r>
            <a:r>
              <a:rPr lang="en-US" sz="1100" dirty="0">
                <a:solidFill>
                  <a:schemeClr val="dk1"/>
                </a:solidFill>
              </a:rPr>
              <a:t/>
            </a:r>
            <a:br>
              <a:rPr lang="en-US" sz="1100" dirty="0">
                <a:solidFill>
                  <a:schemeClr val="dk1"/>
                </a:solidFill>
              </a:rPr>
            </a:br>
            <a:r>
              <a:rPr lang="en-US" sz="1100" dirty="0" err="1">
                <a:solidFill>
                  <a:schemeClr val="dk1"/>
                </a:solidFill>
              </a:rPr>
              <a:t>Текст</a:t>
            </a:r>
            <a:r>
              <a:rPr lang="en-US" sz="1100" dirty="0">
                <a:solidFill>
                  <a:schemeClr val="dk1"/>
                </a:solidFill>
              </a:rPr>
              <a:t> — Trebuchet MS 14</a:t>
            </a: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95675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dirty="0" err="1">
                <a:solidFill>
                  <a:schemeClr val="dk1"/>
                </a:solidFill>
              </a:rPr>
              <a:t>Заголовок</a:t>
            </a:r>
            <a:r>
              <a:rPr lang="en-US" sz="1100" dirty="0">
                <a:solidFill>
                  <a:schemeClr val="dk1"/>
                </a:solidFill>
              </a:rPr>
              <a:t> — Trebuchet MS 24 </a:t>
            </a:r>
            <a:r>
              <a:rPr lang="en-US" sz="1100" dirty="0" err="1">
                <a:solidFill>
                  <a:schemeClr val="dk1"/>
                </a:solidFill>
              </a:rPr>
              <a:t>полужирный</a:t>
            </a:r>
            <a:r>
              <a:rPr lang="en-US" sz="1100" dirty="0">
                <a:solidFill>
                  <a:schemeClr val="dk1"/>
                </a:solidFill>
              </a:rPr>
              <a:t> #D71F26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dirty="0" err="1">
                <a:solidFill>
                  <a:schemeClr val="dk1"/>
                </a:solidFill>
              </a:rPr>
              <a:t>Подзаголовок</a:t>
            </a:r>
            <a:r>
              <a:rPr lang="en-US" sz="1100" dirty="0">
                <a:solidFill>
                  <a:schemeClr val="dk1"/>
                </a:solidFill>
              </a:rPr>
              <a:t> —  Trebuchet MS 18 </a:t>
            </a:r>
            <a:r>
              <a:rPr lang="en-US" sz="1100" dirty="0" err="1">
                <a:solidFill>
                  <a:schemeClr val="dk1"/>
                </a:solidFill>
              </a:rPr>
              <a:t>полужирный</a:t>
            </a:r>
            <a:r>
              <a:rPr lang="en-US" sz="1100" dirty="0">
                <a:solidFill>
                  <a:schemeClr val="dk1"/>
                </a:solidFill>
              </a:rPr>
              <a:t/>
            </a:r>
            <a:br>
              <a:rPr lang="en-US" sz="1100" dirty="0">
                <a:solidFill>
                  <a:schemeClr val="dk1"/>
                </a:solidFill>
              </a:rPr>
            </a:br>
            <a:r>
              <a:rPr lang="en-US" sz="1100" dirty="0" err="1">
                <a:solidFill>
                  <a:schemeClr val="dk1"/>
                </a:solidFill>
              </a:rPr>
              <a:t>Текст</a:t>
            </a:r>
            <a:r>
              <a:rPr lang="en-US" sz="1100" dirty="0">
                <a:solidFill>
                  <a:schemeClr val="dk1"/>
                </a:solidFill>
              </a:rPr>
              <a:t> — Trebuchet MS 14</a:t>
            </a: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908805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Для темной фотографии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100">
                <a:solidFill>
                  <a:schemeClr val="dk1"/>
                </a:solidFill>
              </a:rPr>
              <a:t>Заголовок — Trebuchet MS 24 полужирный #D71F26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Подзаголовок —  Trebuchet MS 18 полужирный</a:t>
            </a:r>
            <a:br>
              <a:rPr lang="en-US" sz="1100">
                <a:solidFill>
                  <a:schemeClr val="dk1"/>
                </a:solidFill>
              </a:rPr>
            </a:br>
            <a:r>
              <a:rPr lang="en-US" sz="1100">
                <a:solidFill>
                  <a:schemeClr val="dk1"/>
                </a:solidFill>
              </a:rPr>
              <a:t>Текст — Trebuchet MS 14</a:t>
            </a:r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11920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100">
                <a:solidFill>
                  <a:schemeClr val="dk1"/>
                </a:solidFill>
              </a:rPr>
              <a:t>Заголовок — Trebuchet MS 24 полужирный #D71F26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Подзаголовок —  Trebuchet MS 18 полужирный</a:t>
            </a:r>
            <a:br>
              <a:rPr lang="en-US" sz="1100">
                <a:solidFill>
                  <a:schemeClr val="dk1"/>
                </a:solidFill>
              </a:rPr>
            </a:br>
            <a:r>
              <a:rPr lang="en-US" sz="1100">
                <a:solidFill>
                  <a:schemeClr val="dk1"/>
                </a:solidFill>
              </a:rPr>
              <a:t>Текст — Trebuchet MS 14</a:t>
            </a:r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Заголовок — Trebuchet MS 24 полужирный #D71F26</a:t>
            </a:r>
          </a:p>
          <a:p>
            <a:pPr lvl="0">
              <a:spcBef>
                <a:spcPts val="0"/>
              </a:spcBef>
              <a:buNone/>
            </a:pPr>
            <a:r>
              <a:rPr lang="en-US" sz="1100">
                <a:solidFill>
                  <a:schemeClr val="dk1"/>
                </a:solidFill>
              </a:rPr>
              <a:t>Имя — Trebuchet MS 10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Год — Trebuchet MS 14</a:t>
            </a:r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dirty="0" err="1">
                <a:solidFill>
                  <a:schemeClr val="dk1"/>
                </a:solidFill>
              </a:rPr>
              <a:t>Заголовок</a:t>
            </a:r>
            <a:r>
              <a:rPr lang="en-US" sz="1100" dirty="0">
                <a:solidFill>
                  <a:schemeClr val="dk1"/>
                </a:solidFill>
              </a:rPr>
              <a:t> — Trebuchet MS 24 </a:t>
            </a:r>
            <a:r>
              <a:rPr lang="en-US" sz="1100" dirty="0" err="1">
                <a:solidFill>
                  <a:schemeClr val="dk1"/>
                </a:solidFill>
              </a:rPr>
              <a:t>полужирный</a:t>
            </a:r>
            <a:r>
              <a:rPr lang="en-US" sz="1100" dirty="0">
                <a:solidFill>
                  <a:schemeClr val="dk1"/>
                </a:solidFill>
              </a:rPr>
              <a:t> #D71F26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dirty="0" err="1">
                <a:solidFill>
                  <a:schemeClr val="dk1"/>
                </a:solidFill>
              </a:rPr>
              <a:t>Подзаголовок</a:t>
            </a:r>
            <a:r>
              <a:rPr lang="en-US" sz="1100" dirty="0">
                <a:solidFill>
                  <a:schemeClr val="dk1"/>
                </a:solidFill>
              </a:rPr>
              <a:t> —  Trebuchet MS 18 </a:t>
            </a:r>
            <a:r>
              <a:rPr lang="en-US" sz="1100" dirty="0" err="1">
                <a:solidFill>
                  <a:schemeClr val="dk1"/>
                </a:solidFill>
              </a:rPr>
              <a:t>полужирный</a:t>
            </a:r>
            <a:r>
              <a:rPr lang="en-US" sz="1100" dirty="0">
                <a:solidFill>
                  <a:schemeClr val="dk1"/>
                </a:solidFill>
              </a:rPr>
              <a:t/>
            </a:r>
            <a:br>
              <a:rPr lang="en-US" sz="1100" dirty="0">
                <a:solidFill>
                  <a:schemeClr val="dk1"/>
                </a:solidFill>
              </a:rPr>
            </a:br>
            <a:r>
              <a:rPr lang="en-US" sz="1100" dirty="0" err="1">
                <a:solidFill>
                  <a:schemeClr val="dk1"/>
                </a:solidFill>
              </a:rPr>
              <a:t>Текст</a:t>
            </a:r>
            <a:r>
              <a:rPr lang="en-US" sz="1100" dirty="0">
                <a:solidFill>
                  <a:schemeClr val="dk1"/>
                </a:solidFill>
              </a:rPr>
              <a:t> — Trebuchet MS 14</a:t>
            </a: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437401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dirty="0" err="1">
                <a:solidFill>
                  <a:schemeClr val="dk1"/>
                </a:solidFill>
              </a:rPr>
              <a:t>Заголовок</a:t>
            </a:r>
            <a:r>
              <a:rPr lang="en-US" sz="1100" dirty="0">
                <a:solidFill>
                  <a:schemeClr val="dk1"/>
                </a:solidFill>
              </a:rPr>
              <a:t> — Trebuchet MS 24 </a:t>
            </a:r>
            <a:r>
              <a:rPr lang="en-US" sz="1100" dirty="0" err="1">
                <a:solidFill>
                  <a:schemeClr val="dk1"/>
                </a:solidFill>
              </a:rPr>
              <a:t>полужирный</a:t>
            </a:r>
            <a:r>
              <a:rPr lang="en-US" sz="1100" dirty="0">
                <a:solidFill>
                  <a:schemeClr val="dk1"/>
                </a:solidFill>
              </a:rPr>
              <a:t> #D71F26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dirty="0" err="1">
                <a:solidFill>
                  <a:schemeClr val="dk1"/>
                </a:solidFill>
              </a:rPr>
              <a:t>Подзаголовок</a:t>
            </a:r>
            <a:r>
              <a:rPr lang="en-US" sz="1100" dirty="0">
                <a:solidFill>
                  <a:schemeClr val="dk1"/>
                </a:solidFill>
              </a:rPr>
              <a:t> —  Trebuchet MS 18 </a:t>
            </a:r>
            <a:r>
              <a:rPr lang="en-US" sz="1100" dirty="0" err="1">
                <a:solidFill>
                  <a:schemeClr val="dk1"/>
                </a:solidFill>
              </a:rPr>
              <a:t>полужирный</a:t>
            </a:r>
            <a:r>
              <a:rPr lang="en-US" sz="1100" dirty="0">
                <a:solidFill>
                  <a:schemeClr val="dk1"/>
                </a:solidFill>
              </a:rPr>
              <a:t/>
            </a:r>
            <a:br>
              <a:rPr lang="en-US" sz="1100" dirty="0">
                <a:solidFill>
                  <a:schemeClr val="dk1"/>
                </a:solidFill>
              </a:rPr>
            </a:br>
            <a:r>
              <a:rPr lang="en-US" sz="1100" dirty="0" err="1">
                <a:solidFill>
                  <a:schemeClr val="dk1"/>
                </a:solidFill>
              </a:rPr>
              <a:t>Текст</a:t>
            </a:r>
            <a:r>
              <a:rPr lang="en-US" sz="1100" dirty="0">
                <a:solidFill>
                  <a:schemeClr val="dk1"/>
                </a:solidFill>
              </a:rPr>
              <a:t> — Trebuchet MS 14</a:t>
            </a: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318098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dirty="0" err="1">
                <a:solidFill>
                  <a:schemeClr val="dk1"/>
                </a:solidFill>
              </a:rPr>
              <a:t>Заголовок</a:t>
            </a:r>
            <a:r>
              <a:rPr lang="en-US" sz="1100" dirty="0">
                <a:solidFill>
                  <a:schemeClr val="dk1"/>
                </a:solidFill>
              </a:rPr>
              <a:t> — Trebuchet MS 24 </a:t>
            </a:r>
            <a:r>
              <a:rPr lang="en-US" sz="1100" dirty="0" err="1">
                <a:solidFill>
                  <a:schemeClr val="dk1"/>
                </a:solidFill>
              </a:rPr>
              <a:t>полужирный</a:t>
            </a:r>
            <a:r>
              <a:rPr lang="en-US" sz="1100" dirty="0">
                <a:solidFill>
                  <a:schemeClr val="dk1"/>
                </a:solidFill>
              </a:rPr>
              <a:t> #D71F26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dirty="0" err="1">
                <a:solidFill>
                  <a:schemeClr val="dk1"/>
                </a:solidFill>
              </a:rPr>
              <a:t>Подзаголовок</a:t>
            </a:r>
            <a:r>
              <a:rPr lang="en-US" sz="1100" dirty="0">
                <a:solidFill>
                  <a:schemeClr val="dk1"/>
                </a:solidFill>
              </a:rPr>
              <a:t> —  Trebuchet MS 18 </a:t>
            </a:r>
            <a:r>
              <a:rPr lang="en-US" sz="1100" dirty="0" err="1">
                <a:solidFill>
                  <a:schemeClr val="dk1"/>
                </a:solidFill>
              </a:rPr>
              <a:t>полужирный</a:t>
            </a:r>
            <a:r>
              <a:rPr lang="en-US" sz="1100" dirty="0">
                <a:solidFill>
                  <a:schemeClr val="dk1"/>
                </a:solidFill>
              </a:rPr>
              <a:t/>
            </a:r>
            <a:br>
              <a:rPr lang="en-US" sz="1100" dirty="0">
                <a:solidFill>
                  <a:schemeClr val="dk1"/>
                </a:solidFill>
              </a:rPr>
            </a:br>
            <a:r>
              <a:rPr lang="en-US" sz="1100" dirty="0" err="1">
                <a:solidFill>
                  <a:schemeClr val="dk1"/>
                </a:solidFill>
              </a:rPr>
              <a:t>Текст</a:t>
            </a:r>
            <a:r>
              <a:rPr lang="en-US" sz="1100" dirty="0">
                <a:solidFill>
                  <a:schemeClr val="dk1"/>
                </a:solidFill>
              </a:rPr>
              <a:t> — Trebuchet MS 14</a:t>
            </a: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268282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dirty="0" err="1">
                <a:solidFill>
                  <a:schemeClr val="dk1"/>
                </a:solidFill>
              </a:rPr>
              <a:t>Заголовок</a:t>
            </a:r>
            <a:r>
              <a:rPr lang="en-US" sz="1100" dirty="0">
                <a:solidFill>
                  <a:schemeClr val="dk1"/>
                </a:solidFill>
              </a:rPr>
              <a:t> — Trebuchet MS 24 </a:t>
            </a:r>
            <a:r>
              <a:rPr lang="en-US" sz="1100" dirty="0" err="1">
                <a:solidFill>
                  <a:schemeClr val="dk1"/>
                </a:solidFill>
              </a:rPr>
              <a:t>полужирный</a:t>
            </a:r>
            <a:r>
              <a:rPr lang="en-US" sz="1100" dirty="0">
                <a:solidFill>
                  <a:schemeClr val="dk1"/>
                </a:solidFill>
              </a:rPr>
              <a:t> #D71F26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dirty="0" err="1">
                <a:solidFill>
                  <a:schemeClr val="dk1"/>
                </a:solidFill>
              </a:rPr>
              <a:t>Подзаголовок</a:t>
            </a:r>
            <a:r>
              <a:rPr lang="en-US" sz="1100" dirty="0">
                <a:solidFill>
                  <a:schemeClr val="dk1"/>
                </a:solidFill>
              </a:rPr>
              <a:t> —  Trebuchet MS 18 </a:t>
            </a:r>
            <a:r>
              <a:rPr lang="en-US" sz="1100" dirty="0" err="1">
                <a:solidFill>
                  <a:schemeClr val="dk1"/>
                </a:solidFill>
              </a:rPr>
              <a:t>полужирный</a:t>
            </a:r>
            <a:r>
              <a:rPr lang="en-US" sz="1100" dirty="0">
                <a:solidFill>
                  <a:schemeClr val="dk1"/>
                </a:solidFill>
              </a:rPr>
              <a:t/>
            </a:r>
            <a:br>
              <a:rPr lang="en-US" sz="1100" dirty="0">
                <a:solidFill>
                  <a:schemeClr val="dk1"/>
                </a:solidFill>
              </a:rPr>
            </a:br>
            <a:r>
              <a:rPr lang="en-US" sz="1100" dirty="0" err="1">
                <a:solidFill>
                  <a:schemeClr val="dk1"/>
                </a:solidFill>
              </a:rPr>
              <a:t>Текст</a:t>
            </a:r>
            <a:r>
              <a:rPr lang="en-US" sz="1100" dirty="0">
                <a:solidFill>
                  <a:schemeClr val="dk1"/>
                </a:solidFill>
              </a:rPr>
              <a:t> — Trebuchet MS 14</a:t>
            </a: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9567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771800" y="2780927"/>
            <a:ext cx="5830416" cy="12961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2771800" y="4293096"/>
            <a:ext cx="5832648" cy="1417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C00000"/>
              </a:buClr>
              <a:buFont typeface="Noto Sans Symbols"/>
              <a:buNone/>
              <a:defRPr sz="3200" b="0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707903" y="332656"/>
            <a:ext cx="5122911" cy="7780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Calibri"/>
              <a:buNone/>
              <a:defRPr sz="2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11560" y="6309319"/>
            <a:ext cx="194421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11560" y="6309319"/>
            <a:ext cx="194421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707903" y="332656"/>
            <a:ext cx="5122911" cy="7780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Calibri"/>
              <a:buNone/>
              <a:defRPr sz="2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11560" y="6309319"/>
            <a:ext cx="194421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с подписью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499992" y="1340767"/>
            <a:ext cx="4186808" cy="4320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C00000"/>
              </a:buClr>
              <a:buSzPct val="1000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7543" y="1340767"/>
            <a:ext cx="3970784" cy="4320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rgbClr val="C00000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11560" y="6309319"/>
            <a:ext cx="194421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3779912" y="116631"/>
            <a:ext cx="5122911" cy="778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с подписью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pic" idx="2"/>
          </p:nvPr>
        </p:nvSpPr>
        <p:spPr>
          <a:xfrm>
            <a:off x="683568" y="1196751"/>
            <a:ext cx="7992887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C00000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11560" y="6309319"/>
            <a:ext cx="194421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3779912" y="116631"/>
            <a:ext cx="5122911" cy="778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707903" y="332656"/>
            <a:ext cx="5122911" cy="7780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Calibri"/>
              <a:buNone/>
              <a:defRPr sz="2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 rot="5400000">
            <a:off x="2674132" y="-505780"/>
            <a:ext cx="4104456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C00000"/>
              </a:buClr>
              <a:buSzPct val="1000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11560" y="6309319"/>
            <a:ext cx="194421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Calibri"/>
              <a:buNone/>
              <a:defRPr sz="2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C00000"/>
              </a:buClr>
              <a:buSzPct val="1000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11560" y="6309319"/>
            <a:ext cx="194421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707903" y="332656"/>
            <a:ext cx="5122911" cy="7780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Calibri"/>
              <a:buNone/>
              <a:defRPr sz="2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611560" y="1556791"/>
            <a:ext cx="8229600" cy="41044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C00000"/>
              </a:buClr>
              <a:buSzPct val="1000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11560" y="6309319"/>
            <a:ext cx="194421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707903" y="332656"/>
            <a:ext cx="5122911" cy="7780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Calibri"/>
              <a:buNone/>
              <a:defRPr sz="2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11560" y="1556791"/>
            <a:ext cx="8229600" cy="41044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C00000"/>
              </a:buClr>
              <a:buSzPct val="1000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11560" y="6309319"/>
            <a:ext cx="194421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429450" y="3232350"/>
            <a:ext cx="8285100" cy="12767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Тотальный </a:t>
            </a:r>
            <a:r>
              <a:rPr lang="ru-RU" sz="48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диктант</a:t>
            </a:r>
          </a:p>
          <a:p>
            <a:pPr lvl="0">
              <a:lnSpc>
                <a:spcPct val="80000"/>
              </a:lnSpc>
            </a:pPr>
            <a:r>
              <a:rPr lang="ru-RU" sz="3200" dirty="0" smtClean="0"/>
              <a:t>как </a:t>
            </a:r>
            <a:r>
              <a:rPr lang="ru-RU" sz="3200" dirty="0" smtClean="0"/>
              <a:t>компонент развития филологической культуры </a:t>
            </a:r>
            <a:r>
              <a:rPr lang="ru-RU" sz="3200" dirty="0" smtClean="0"/>
              <a:t>общества.</a:t>
            </a:r>
          </a:p>
          <a:p>
            <a:pPr lvl="0">
              <a:lnSpc>
                <a:spcPct val="80000"/>
              </a:lnSpc>
            </a:pPr>
            <a:endParaRPr lang="ru-RU" sz="1000" dirty="0" smtClean="0"/>
          </a:p>
          <a:p>
            <a:pPr lvl="0">
              <a:lnSpc>
                <a:spcPct val="80000"/>
              </a:lnSpc>
            </a:pPr>
            <a:r>
              <a:rPr lang="ru-RU" sz="3200" dirty="0" smtClean="0"/>
              <a:t>Подведение </a:t>
            </a:r>
            <a:r>
              <a:rPr lang="ru-RU" sz="3200" dirty="0" smtClean="0"/>
              <a:t>итогов 2017 года.</a:t>
            </a:r>
            <a:endParaRPr lang="en-US" sz="32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429575" y="892550"/>
            <a:ext cx="8285100" cy="39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Видео</a:t>
            </a:r>
            <a:endParaRPr lang="en-US" sz="2400" b="1" dirty="0">
              <a:solidFill>
                <a:srgbClr val="D71F2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4932040" y="1725123"/>
            <a:ext cx="3782634" cy="4728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ru-RU" sz="3600" dirty="0">
                <a:solidFill>
                  <a:srgbClr val="D82D33"/>
                </a:solidFill>
                <a:latin typeface="Trebuchet MS" panose="020B0603020202020204" pitchFamily="34" charset="0"/>
              </a:rPr>
              <a:t>6</a:t>
            </a:r>
            <a:r>
              <a:rPr lang="ru-RU" sz="3600" dirty="0">
                <a:latin typeface="Trebuchet MS" panose="020B0603020202020204" pitchFamily="34" charset="0"/>
              </a:rPr>
              <a:t> континентов</a:t>
            </a:r>
          </a:p>
          <a:p>
            <a:pPr lvl="0"/>
            <a:r>
              <a:rPr lang="ru-RU" sz="3600" dirty="0" smtClean="0">
                <a:solidFill>
                  <a:srgbClr val="D82D33"/>
                </a:solidFill>
                <a:latin typeface="Trebuchet MS" panose="020B0603020202020204" pitchFamily="34" charset="0"/>
              </a:rPr>
              <a:t>71</a:t>
            </a:r>
            <a:r>
              <a:rPr lang="ru-RU" sz="3600" dirty="0" smtClean="0">
                <a:latin typeface="Trebuchet MS" panose="020B0603020202020204" pitchFamily="34" charset="0"/>
              </a:rPr>
              <a:t> страна</a:t>
            </a:r>
            <a:endParaRPr lang="ru-RU" sz="3600" dirty="0">
              <a:latin typeface="Trebuchet MS" panose="020B0603020202020204" pitchFamily="34" charset="0"/>
            </a:endParaRPr>
          </a:p>
          <a:p>
            <a:pPr lvl="0"/>
            <a:r>
              <a:rPr lang="ru-RU" sz="3600" dirty="0" smtClean="0">
                <a:solidFill>
                  <a:srgbClr val="D82D33"/>
                </a:solidFill>
                <a:latin typeface="Trebuchet MS" panose="020B0603020202020204" pitchFamily="34" charset="0"/>
              </a:rPr>
              <a:t>858</a:t>
            </a:r>
            <a:r>
              <a:rPr lang="ru-RU" sz="3600" dirty="0" smtClean="0">
                <a:latin typeface="Trebuchet MS" panose="020B0603020202020204" pitchFamily="34" charset="0"/>
              </a:rPr>
              <a:t> городов</a:t>
            </a:r>
            <a:endParaRPr lang="ru-RU" sz="3600" dirty="0">
              <a:latin typeface="Trebuchet MS" panose="020B0603020202020204" pitchFamily="34" charset="0"/>
            </a:endParaRPr>
          </a:p>
          <a:p>
            <a:pPr lvl="0"/>
            <a:r>
              <a:rPr lang="ru-RU" sz="3600" dirty="0" smtClean="0">
                <a:solidFill>
                  <a:srgbClr val="D82D33"/>
                </a:solidFill>
                <a:latin typeface="Trebuchet MS" panose="020B0603020202020204" pitchFamily="34" charset="0"/>
              </a:rPr>
              <a:t>3008</a:t>
            </a:r>
            <a:r>
              <a:rPr lang="ru-RU" sz="3600" dirty="0" smtClean="0">
                <a:latin typeface="Trebuchet MS" panose="020B0603020202020204" pitchFamily="34" charset="0"/>
              </a:rPr>
              <a:t> </a:t>
            </a:r>
            <a:r>
              <a:rPr lang="ru-RU" sz="3600" dirty="0">
                <a:latin typeface="Trebuchet MS" panose="020B0603020202020204" pitchFamily="34" charset="0"/>
              </a:rPr>
              <a:t>площадок</a:t>
            </a:r>
            <a:endParaRPr sz="3600" dirty="0">
              <a:latin typeface="Trebuchet MS" panose="020B0603020202020204" pitchFamily="34" charset="0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429575" y="1725124"/>
            <a:ext cx="3926401" cy="4728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4000"/>
              </a:lnSpc>
              <a:buClr>
                <a:srgbClr val="000000"/>
              </a:buClr>
              <a:buSzPct val="61111"/>
            </a:pPr>
            <a:r>
              <a:rPr lang="ru-RU" sz="2200" b="1" dirty="0">
                <a:latin typeface="Trebuchet MS"/>
                <a:ea typeface="Trebuchet MS"/>
                <a:cs typeface="Trebuchet MS"/>
                <a:sym typeface="Trebuchet MS"/>
              </a:rPr>
              <a:t>Аудитория акции:</a:t>
            </a:r>
          </a:p>
          <a:p>
            <a:pPr lvl="0">
              <a:lnSpc>
                <a:spcPct val="114000"/>
              </a:lnSpc>
              <a:buClr>
                <a:srgbClr val="000000"/>
              </a:buClr>
              <a:buSzPct val="61111"/>
            </a:pPr>
            <a:r>
              <a:rPr lang="ru-RU" sz="1700" b="1" dirty="0">
                <a:latin typeface="Trebuchet MS"/>
                <a:ea typeface="Trebuchet MS"/>
                <a:cs typeface="Trebuchet MS"/>
                <a:sym typeface="Trebuchet MS"/>
              </a:rPr>
              <a:t>1. Участники акции</a:t>
            </a:r>
          </a:p>
          <a:p>
            <a:pPr lvl="0">
              <a:lnSpc>
                <a:spcPct val="114000"/>
              </a:lnSpc>
              <a:buClr>
                <a:srgbClr val="000000"/>
              </a:buClr>
              <a:buSzPct val="61111"/>
            </a:pPr>
            <a:r>
              <a:rPr lang="ru-RU" sz="13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200</a:t>
            </a:r>
            <a:r>
              <a:rPr lang="en-US" sz="13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3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000 </a:t>
            </a:r>
            <a:r>
              <a:rPr lang="ru-RU" sz="1300" dirty="0" smtClean="0">
                <a:latin typeface="Trebuchet MS"/>
                <a:ea typeface="Trebuchet MS"/>
                <a:cs typeface="Trebuchet MS"/>
                <a:sym typeface="Trebuchet MS"/>
              </a:rPr>
              <a:t>человек </a:t>
            </a:r>
            <a:r>
              <a:rPr lang="ru-RU" sz="1300" dirty="0">
                <a:latin typeface="Trebuchet MS"/>
                <a:ea typeface="Trebuchet MS"/>
                <a:cs typeface="Trebuchet MS"/>
                <a:sym typeface="Trebuchet MS"/>
              </a:rPr>
              <a:t>написали диктант </a:t>
            </a:r>
            <a:r>
              <a:rPr lang="ru-RU" sz="1300" dirty="0" smtClean="0">
                <a:latin typeface="Trebuchet MS"/>
                <a:ea typeface="Trebuchet MS"/>
                <a:cs typeface="Trebuchet MS"/>
                <a:sym typeface="Trebuchet MS"/>
              </a:rPr>
              <a:t>на площадках </a:t>
            </a:r>
            <a:r>
              <a:rPr lang="ru-RU" sz="1300" dirty="0">
                <a:latin typeface="Trebuchet MS"/>
                <a:ea typeface="Trebuchet MS"/>
                <a:cs typeface="Trebuchet MS"/>
                <a:sym typeface="Trebuchet MS"/>
              </a:rPr>
              <a:t>по всему миру или онлайн</a:t>
            </a:r>
            <a:r>
              <a:rPr lang="ru-RU" sz="1300" dirty="0" smtClean="0"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lvl="0">
              <a:lnSpc>
                <a:spcPct val="114000"/>
              </a:lnSpc>
              <a:buClr>
                <a:srgbClr val="000000"/>
              </a:buClr>
              <a:buSzPct val="61111"/>
            </a:pPr>
            <a:endParaRPr lang="ru-RU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lnSpc>
                <a:spcPct val="114000"/>
              </a:lnSpc>
              <a:buClr>
                <a:srgbClr val="000000"/>
              </a:buClr>
              <a:buSzPct val="61111"/>
            </a:pPr>
            <a:r>
              <a:rPr lang="ru-RU" sz="1700" b="1" dirty="0">
                <a:latin typeface="Trebuchet MS"/>
                <a:ea typeface="Trebuchet MS"/>
                <a:cs typeface="Trebuchet MS"/>
                <a:sym typeface="Trebuchet MS"/>
              </a:rPr>
              <a:t>2. Зрители и читатели материалов</a:t>
            </a:r>
          </a:p>
          <a:p>
            <a:pPr lvl="0">
              <a:lnSpc>
                <a:spcPct val="114000"/>
              </a:lnSpc>
              <a:buClr>
                <a:srgbClr val="000000"/>
              </a:buClr>
              <a:buSzPct val="61111"/>
            </a:pPr>
            <a:r>
              <a:rPr lang="ru-RU" sz="1700" b="1" dirty="0">
                <a:latin typeface="Trebuchet MS"/>
                <a:ea typeface="Trebuchet MS"/>
                <a:cs typeface="Trebuchet MS"/>
                <a:sym typeface="Trebuchet MS"/>
              </a:rPr>
              <a:t>СМИ о Тотальном диктанте</a:t>
            </a:r>
          </a:p>
          <a:p>
            <a:pPr lvl="0">
              <a:lnSpc>
                <a:spcPct val="114000"/>
              </a:lnSpc>
              <a:buClr>
                <a:srgbClr val="000000"/>
              </a:buClr>
              <a:buSzPct val="61111"/>
            </a:pPr>
            <a:r>
              <a:rPr lang="ru-RU" sz="13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355 000 000 </a:t>
            </a:r>
            <a:r>
              <a:rPr lang="ru-RU" sz="1300" dirty="0" smtClean="0">
                <a:latin typeface="Trebuchet MS"/>
                <a:ea typeface="Trebuchet MS"/>
                <a:cs typeface="Trebuchet MS"/>
                <a:sym typeface="Trebuchet MS"/>
              </a:rPr>
              <a:t>совокупный охват аудитории,</a:t>
            </a:r>
            <a:endParaRPr lang="ru-RU" sz="13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lnSpc>
                <a:spcPct val="114000"/>
              </a:lnSpc>
              <a:buClr>
                <a:srgbClr val="000000"/>
              </a:buClr>
              <a:buSzPct val="61111"/>
            </a:pPr>
            <a:r>
              <a:rPr lang="en-US" sz="13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22</a:t>
            </a:r>
            <a:r>
              <a:rPr lang="ru-RU" sz="13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3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5</a:t>
            </a:r>
            <a:r>
              <a:rPr lang="ru-RU" sz="13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00 </a:t>
            </a:r>
            <a:r>
              <a:rPr lang="ru-RU" sz="1300" dirty="0">
                <a:latin typeface="Trebuchet MS"/>
                <a:ea typeface="Trebuchet MS"/>
                <a:cs typeface="Trebuchet MS"/>
                <a:sym typeface="Trebuchet MS"/>
              </a:rPr>
              <a:t>публикаций в СМИ</a:t>
            </a:r>
            <a:r>
              <a:rPr lang="ru-RU" sz="1300" dirty="0" smtClean="0"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lvl="0">
              <a:lnSpc>
                <a:spcPct val="114000"/>
              </a:lnSpc>
              <a:buClr>
                <a:srgbClr val="000000"/>
              </a:buClr>
              <a:buSzPct val="61111"/>
            </a:pPr>
            <a:endParaRPr lang="ru-RU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lnSpc>
                <a:spcPct val="114000"/>
              </a:lnSpc>
              <a:buClr>
                <a:srgbClr val="000000"/>
              </a:buClr>
              <a:buSzPct val="61111"/>
            </a:pPr>
            <a:r>
              <a:rPr lang="ru-RU" sz="1700" b="1" dirty="0">
                <a:latin typeface="Trebuchet MS"/>
                <a:ea typeface="Trebuchet MS"/>
                <a:cs typeface="Trebuchet MS"/>
                <a:sym typeface="Trebuchet MS"/>
              </a:rPr>
              <a:t>3. Лояльная интернет-аудитория</a:t>
            </a:r>
          </a:p>
          <a:p>
            <a:pPr lvl="0">
              <a:lnSpc>
                <a:spcPct val="114000"/>
              </a:lnSpc>
              <a:buClr>
                <a:srgbClr val="000000"/>
              </a:buClr>
              <a:buSzPct val="61111"/>
            </a:pPr>
            <a:r>
              <a:rPr lang="ru-RU" sz="1300" dirty="0">
                <a:latin typeface="Trebuchet MS"/>
                <a:ea typeface="Trebuchet MS"/>
                <a:cs typeface="Trebuchet MS"/>
                <a:sym typeface="Trebuchet MS"/>
              </a:rPr>
              <a:t>• посетители сайта totaldict.ru: </a:t>
            </a:r>
            <a:r>
              <a:rPr lang="ru-RU" sz="13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1 500 000</a:t>
            </a:r>
            <a:endParaRPr lang="ru-RU" sz="1300" b="1" dirty="0">
              <a:solidFill>
                <a:srgbClr val="D71F2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lnSpc>
                <a:spcPct val="114000"/>
              </a:lnSpc>
              <a:buClr>
                <a:srgbClr val="000000"/>
              </a:buClr>
              <a:buSzPct val="61111"/>
            </a:pPr>
            <a:r>
              <a:rPr lang="ru-RU" sz="1300" dirty="0">
                <a:latin typeface="Trebuchet MS"/>
                <a:ea typeface="Trebuchet MS"/>
                <a:cs typeface="Trebuchet MS"/>
                <a:sym typeface="Trebuchet MS"/>
              </a:rPr>
              <a:t>уникальных посетителей за кампанию</a:t>
            </a:r>
          </a:p>
          <a:p>
            <a:pPr lvl="0">
              <a:lnSpc>
                <a:spcPct val="114000"/>
              </a:lnSpc>
              <a:buClr>
                <a:srgbClr val="000000"/>
              </a:buClr>
              <a:buSzPct val="61111"/>
            </a:pPr>
            <a:r>
              <a:rPr lang="ru-RU" sz="1300" dirty="0" smtClean="0">
                <a:latin typeface="Trebuchet MS"/>
                <a:ea typeface="Trebuchet MS"/>
                <a:cs typeface="Trebuchet MS"/>
                <a:sym typeface="Trebuchet MS"/>
              </a:rPr>
              <a:t>201</a:t>
            </a:r>
            <a:r>
              <a:rPr lang="en-US" sz="1300" dirty="0" smtClean="0">
                <a:latin typeface="Trebuchet MS"/>
                <a:ea typeface="Trebuchet MS"/>
                <a:cs typeface="Trebuchet MS"/>
                <a:sym typeface="Trebuchet MS"/>
              </a:rPr>
              <a:t>7</a:t>
            </a:r>
            <a:r>
              <a:rPr lang="ru-RU" sz="1300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300" dirty="0">
                <a:latin typeface="Trebuchet MS"/>
                <a:ea typeface="Trebuchet MS"/>
                <a:cs typeface="Trebuchet MS"/>
                <a:sym typeface="Trebuchet MS"/>
              </a:rPr>
              <a:t>года.</a:t>
            </a:r>
          </a:p>
          <a:p>
            <a:pPr lvl="0">
              <a:lnSpc>
                <a:spcPct val="114000"/>
              </a:lnSpc>
              <a:buClr>
                <a:srgbClr val="000000"/>
              </a:buClr>
              <a:buSzPct val="61111"/>
            </a:pPr>
            <a:r>
              <a:rPr lang="ru-RU" sz="1300" dirty="0">
                <a:latin typeface="Trebuchet MS"/>
                <a:ea typeface="Trebuchet MS"/>
                <a:cs typeface="Trebuchet MS"/>
                <a:sym typeface="Trebuchet MS"/>
              </a:rPr>
              <a:t>• подписчики в </a:t>
            </a:r>
            <a:r>
              <a:rPr lang="ru-RU" sz="1300" dirty="0" err="1">
                <a:latin typeface="Trebuchet MS"/>
                <a:ea typeface="Trebuchet MS"/>
                <a:cs typeface="Trebuchet MS"/>
                <a:sym typeface="Trebuchet MS"/>
              </a:rPr>
              <a:t>соцсетях</a:t>
            </a:r>
            <a:r>
              <a:rPr lang="ru-RU" sz="1300" dirty="0">
                <a:latin typeface="Trebuchet MS"/>
                <a:ea typeface="Trebuchet MS"/>
                <a:cs typeface="Trebuchet MS"/>
                <a:sym typeface="Trebuchet MS"/>
              </a:rPr>
              <a:t>: более </a:t>
            </a:r>
            <a:r>
              <a:rPr lang="en-US" sz="13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22</a:t>
            </a:r>
            <a:r>
              <a:rPr lang="ru-RU" sz="13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0 000</a:t>
            </a:r>
            <a:endParaRPr lang="ru-RU" sz="1300" b="1" dirty="0">
              <a:solidFill>
                <a:srgbClr val="D71F2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lnSpc>
                <a:spcPct val="114000"/>
              </a:lnSpc>
              <a:buClr>
                <a:srgbClr val="000000"/>
              </a:buClr>
              <a:buSzPct val="61111"/>
            </a:pPr>
            <a:r>
              <a:rPr lang="ru-RU" sz="1300" dirty="0">
                <a:latin typeface="Trebuchet MS"/>
                <a:ea typeface="Trebuchet MS"/>
                <a:cs typeface="Trebuchet MS"/>
                <a:sym typeface="Trebuchet MS"/>
              </a:rPr>
              <a:t>подписчиков</a:t>
            </a:r>
            <a:endParaRPr lang="en-US" sz="13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429575" y="892550"/>
            <a:ext cx="8285100" cy="39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Результаты в 2017 году</a:t>
            </a:r>
            <a:endParaRPr lang="en-US" sz="2400" b="1" dirty="0">
              <a:solidFill>
                <a:srgbClr val="D71F2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429575" y="892550"/>
            <a:ext cx="8285100" cy="39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Охват в 201</a:t>
            </a:r>
            <a:r>
              <a:rPr lang="en-US" sz="24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7</a:t>
            </a:r>
            <a:r>
              <a:rPr lang="ru-RU" sz="24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 году</a:t>
            </a:r>
            <a:r>
              <a:rPr lang="en-US" sz="24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24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в России</a:t>
            </a:r>
            <a:endParaRPr lang="en-US" sz="2400" b="1" dirty="0">
              <a:solidFill>
                <a:srgbClr val="D71F2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object 77"/>
          <p:cNvSpPr/>
          <p:nvPr/>
        </p:nvSpPr>
        <p:spPr>
          <a:xfrm>
            <a:off x="-133" y="2113821"/>
            <a:ext cx="6262982" cy="3579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2"/>
          <p:cNvSpPr txBox="1"/>
          <p:nvPr/>
        </p:nvSpPr>
        <p:spPr>
          <a:xfrm>
            <a:off x="596830" y="4149731"/>
            <a:ext cx="11221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95" dirty="0">
                <a:latin typeface="Trebuchet MS" panose="020B0603020202020204" pitchFamily="34" charset="0"/>
                <a:cs typeface="Calibri"/>
              </a:rPr>
              <a:t>1</a:t>
            </a:r>
            <a:endParaRPr sz="16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9" name="object 83"/>
          <p:cNvSpPr txBox="1"/>
          <p:nvPr/>
        </p:nvSpPr>
        <p:spPr>
          <a:xfrm>
            <a:off x="1219919" y="4476637"/>
            <a:ext cx="12571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35" dirty="0">
                <a:latin typeface="Trebuchet MS" panose="020B0603020202020204" pitchFamily="34" charset="0"/>
                <a:cs typeface="Calibri"/>
              </a:rPr>
              <a:t>2</a:t>
            </a:r>
            <a:endParaRPr sz="16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0" name="object 84"/>
          <p:cNvSpPr txBox="1"/>
          <p:nvPr/>
        </p:nvSpPr>
        <p:spPr>
          <a:xfrm>
            <a:off x="3215175" y="4722152"/>
            <a:ext cx="12655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5" dirty="0">
                <a:latin typeface="Trebuchet MS" panose="020B0603020202020204" pitchFamily="34" charset="0"/>
                <a:cs typeface="Calibri"/>
              </a:rPr>
              <a:t>3</a:t>
            </a:r>
            <a:endParaRPr sz="16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1" name="object 85"/>
          <p:cNvSpPr txBox="1"/>
          <p:nvPr/>
        </p:nvSpPr>
        <p:spPr>
          <a:xfrm>
            <a:off x="2130390" y="4370552"/>
            <a:ext cx="13372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65" dirty="0">
                <a:latin typeface="Trebuchet MS" panose="020B0603020202020204" pitchFamily="34" charset="0"/>
                <a:cs typeface="Calibri"/>
              </a:rPr>
              <a:t>4</a:t>
            </a:r>
            <a:endParaRPr sz="16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2" name="object 86"/>
          <p:cNvSpPr txBox="1"/>
          <p:nvPr/>
        </p:nvSpPr>
        <p:spPr>
          <a:xfrm>
            <a:off x="1435943" y="3806444"/>
            <a:ext cx="12697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Trebuchet MS" panose="020B0603020202020204" pitchFamily="34" charset="0"/>
                <a:cs typeface="Calibri"/>
              </a:rPr>
              <a:t>5</a:t>
            </a:r>
            <a:endParaRPr sz="16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3" name="object 87"/>
          <p:cNvSpPr txBox="1"/>
          <p:nvPr/>
        </p:nvSpPr>
        <p:spPr>
          <a:xfrm>
            <a:off x="512363" y="4845263"/>
            <a:ext cx="13415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65" dirty="0">
                <a:latin typeface="Trebuchet MS" panose="020B0603020202020204" pitchFamily="34" charset="0"/>
                <a:cs typeface="Calibri"/>
              </a:rPr>
              <a:t>6</a:t>
            </a:r>
            <a:endParaRPr sz="16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4" name="object 88"/>
          <p:cNvSpPr txBox="1"/>
          <p:nvPr/>
        </p:nvSpPr>
        <p:spPr>
          <a:xfrm>
            <a:off x="331985" y="5124709"/>
            <a:ext cx="13794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110" dirty="0">
                <a:latin typeface="Trebuchet MS" panose="020B0603020202020204" pitchFamily="34" charset="0"/>
                <a:cs typeface="Calibri"/>
              </a:rPr>
              <a:t>8</a:t>
            </a:r>
            <a:endParaRPr sz="16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5" name="object 89"/>
          <p:cNvSpPr txBox="1"/>
          <p:nvPr/>
        </p:nvSpPr>
        <p:spPr>
          <a:xfrm>
            <a:off x="4480249" y="3903510"/>
            <a:ext cx="11432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65" dirty="0">
                <a:latin typeface="Trebuchet MS" panose="020B0603020202020204" pitchFamily="34" charset="0"/>
                <a:cs typeface="Calibri"/>
              </a:rPr>
              <a:t>7</a:t>
            </a:r>
            <a:endParaRPr sz="160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9575" y="5751503"/>
            <a:ext cx="5833274" cy="95410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indent="-342900">
              <a:buAutoNum type="arabicPeriod"/>
              <a:tabLst>
                <a:tab pos="2698750" algn="dec"/>
                <a:tab pos="2868613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Центральный ФО</a:t>
            </a:r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32220</a:t>
            </a:r>
          </a:p>
          <a:p>
            <a:pPr marL="342900" indent="-342900">
              <a:buAutoNum type="arabicPeriod"/>
              <a:tabLst>
                <a:tab pos="2700000" algn="dec"/>
              </a:tabLst>
            </a:pPr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Приволжский ФО</a:t>
            </a:r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27073</a:t>
            </a:r>
          </a:p>
          <a:p>
            <a:pPr marL="342900" indent="-342900">
              <a:buAutoNum type="arabicPeriod"/>
              <a:tabLst>
                <a:tab pos="2700000" algn="dec"/>
              </a:tabLst>
            </a:pPr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Сибирский ФО</a:t>
            </a:r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27493</a:t>
            </a:r>
          </a:p>
          <a:p>
            <a:pPr marL="342900" indent="-342900">
              <a:buAutoNum type="arabicPeriod"/>
              <a:tabLst>
                <a:tab pos="2700000" algn="dec"/>
              </a:tabLst>
            </a:pPr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Уральский ФО</a:t>
            </a:r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16428</a:t>
            </a:r>
          </a:p>
          <a:p>
            <a:pPr marL="342900" indent="-342900">
              <a:buAutoNum type="arabicPeriod"/>
              <a:tabLst>
                <a:tab pos="3048000" algn="r"/>
              </a:tabLst>
            </a:pPr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Северо-Западный ФО</a:t>
            </a:r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14568</a:t>
            </a:r>
          </a:p>
          <a:p>
            <a:pPr marL="342900" indent="-342900">
              <a:buAutoNum type="arabicPeriod"/>
              <a:tabLst>
                <a:tab pos="3048000" algn="r"/>
              </a:tabLst>
            </a:pPr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Южный ФО</a:t>
            </a:r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9879</a:t>
            </a:r>
          </a:p>
          <a:p>
            <a:pPr marL="342900" indent="-342900">
              <a:buAutoNum type="arabicPeriod"/>
              <a:tabLst>
                <a:tab pos="3048000" algn="r"/>
              </a:tabLst>
            </a:pPr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Дальневосточный ФО</a:t>
            </a:r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6782</a:t>
            </a:r>
          </a:p>
          <a:p>
            <a:pPr marL="342900" indent="-342900">
              <a:buAutoNum type="arabicPeriod"/>
              <a:tabLst>
                <a:tab pos="3048000" algn="r"/>
              </a:tabLst>
            </a:pPr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Северо-Кавказский ФО</a:t>
            </a:r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3587</a:t>
            </a:r>
            <a:endParaRPr lang="ru-RU" dirty="0">
              <a:solidFill>
                <a:schemeClr val="tx1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bject 58"/>
          <p:cNvSpPr txBox="1"/>
          <p:nvPr/>
        </p:nvSpPr>
        <p:spPr>
          <a:xfrm>
            <a:off x="6820968" y="2041600"/>
            <a:ext cx="2221691" cy="49818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14000"/>
              </a:lnSpc>
              <a:tabLst>
                <a:tab pos="3048000" algn="r"/>
              </a:tabLst>
            </a:pPr>
            <a:r>
              <a:rPr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Города-лидеры (201</a:t>
            </a:r>
            <a:r>
              <a:rPr lang="ru-RU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endParaRPr lang="ru-RU" b="1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tabLst>
                <a:tab pos="3048000" algn="r"/>
              </a:tabLst>
            </a:pP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Москва	</a:t>
            </a:r>
            <a:r>
              <a:rPr lang="en-US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20150</a:t>
            </a:r>
            <a:endParaRPr lang="ru-RU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tabLst>
                <a:tab pos="3048000" algn="r"/>
              </a:tabLst>
            </a:pP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Санкт-Петербург	</a:t>
            </a:r>
            <a:r>
              <a:rPr lang="en-US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7184</a:t>
            </a:r>
            <a:endParaRPr lang="ru-RU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tabLst>
                <a:tab pos="3048000" algn="r"/>
              </a:tabLst>
            </a:pP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Новосибирск	</a:t>
            </a:r>
            <a:r>
              <a:rPr lang="en-US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6930</a:t>
            </a:r>
            <a:endParaRPr lang="ru-RU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tabLst>
                <a:tab pos="3048000" algn="r"/>
              </a:tabLst>
            </a:pP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Омск	</a:t>
            </a:r>
            <a:r>
              <a:rPr lang="en-US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5100</a:t>
            </a:r>
            <a:endParaRPr lang="ru-RU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tabLst>
                <a:tab pos="3048000" algn="r"/>
              </a:tabLst>
            </a:pPr>
            <a:r>
              <a:rPr lang="ru-RU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Пермь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2972</a:t>
            </a:r>
            <a:endParaRPr lang="ru-RU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tabLst>
                <a:tab pos="3048000" algn="r"/>
              </a:tabLst>
            </a:pPr>
            <a:r>
              <a:rPr lang="ru-RU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Казань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2800</a:t>
            </a:r>
            <a:endParaRPr lang="ru-RU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tabLst>
                <a:tab pos="3048000" algn="r"/>
              </a:tabLst>
            </a:pPr>
            <a:r>
              <a:rPr lang="ru-RU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Красноярск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2565</a:t>
            </a:r>
            <a:endParaRPr lang="ru-RU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tabLst>
                <a:tab pos="3048000" algn="r"/>
              </a:tabLst>
            </a:pPr>
            <a:r>
              <a:rPr lang="ru-RU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Екатеринбург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2408</a:t>
            </a:r>
            <a:endParaRPr lang="ru-RU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tabLst>
                <a:tab pos="3048000" algn="r"/>
              </a:tabLst>
            </a:pPr>
            <a:r>
              <a:rPr lang="ru-RU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Ижевск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2186</a:t>
            </a:r>
            <a:endParaRPr lang="ru-RU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tabLst>
                <a:tab pos="3048000" algn="r"/>
              </a:tabLst>
            </a:pPr>
            <a:r>
              <a:rPr lang="ru-RU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Челябинск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2165</a:t>
            </a:r>
            <a:endParaRPr lang="ru-RU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tabLst>
                <a:tab pos="3048000" algn="r"/>
              </a:tabLst>
            </a:pPr>
            <a:r>
              <a:rPr lang="ru-RU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Иркутск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1800</a:t>
            </a:r>
            <a:endParaRPr lang="ru-RU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tabLst>
                <a:tab pos="3048000" algn="r"/>
              </a:tabLst>
            </a:pPr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Владивосток</a:t>
            </a:r>
            <a:r>
              <a:rPr lang="ru-RU" b="1" dirty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1700</a:t>
            </a:r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b="1" dirty="0">
              <a:solidFill>
                <a:schemeClr val="tx1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tabLst>
                <a:tab pos="3048000" algn="r"/>
              </a:tabLst>
            </a:pPr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Нижний Новгород</a:t>
            </a:r>
            <a:r>
              <a:rPr lang="ru-RU" b="1" dirty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1671 </a:t>
            </a:r>
            <a:endParaRPr lang="ru-RU" dirty="0">
              <a:solidFill>
                <a:schemeClr val="tx1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tabLst>
                <a:tab pos="3048000" algn="r"/>
              </a:tabLst>
            </a:pPr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Саратов</a:t>
            </a:r>
            <a:r>
              <a:rPr lang="ru-RU" b="1" dirty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1654</a:t>
            </a:r>
            <a:endParaRPr lang="ru-RU" dirty="0">
              <a:solidFill>
                <a:schemeClr val="tx1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tabLst>
                <a:tab pos="3048000" algn="r"/>
              </a:tabLst>
            </a:pPr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Тюмень</a:t>
            </a:r>
            <a:r>
              <a:rPr lang="ru-RU" b="1" dirty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1651</a:t>
            </a:r>
          </a:p>
          <a:p>
            <a:pPr algn="just">
              <a:lnSpc>
                <a:spcPct val="114000"/>
              </a:lnSpc>
              <a:tabLst>
                <a:tab pos="3048000" algn="r"/>
              </a:tabLst>
            </a:pPr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Ростов-на-Дону	</a:t>
            </a:r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1400</a:t>
            </a:r>
          </a:p>
          <a:p>
            <a:pPr algn="just">
              <a:lnSpc>
                <a:spcPct val="114000"/>
              </a:lnSpc>
              <a:tabLst>
                <a:tab pos="3048000" algn="r"/>
              </a:tabLst>
            </a:pPr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Краснодар	</a:t>
            </a:r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1300</a:t>
            </a:r>
          </a:p>
          <a:p>
            <a:pPr algn="just">
              <a:lnSpc>
                <a:spcPct val="114000"/>
              </a:lnSpc>
              <a:tabLst>
                <a:tab pos="3048000" algn="r"/>
              </a:tabLst>
            </a:pPr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Томск	</a:t>
            </a:r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1117</a:t>
            </a:r>
            <a:endParaRPr lang="ru-RU" dirty="0">
              <a:solidFill>
                <a:schemeClr val="tx1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tabLst>
                <a:tab pos="3048000" algn="r"/>
              </a:tabLst>
            </a:pPr>
            <a:endParaRPr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object 90"/>
          <p:cNvSpPr txBox="1"/>
          <p:nvPr/>
        </p:nvSpPr>
        <p:spPr>
          <a:xfrm>
            <a:off x="448731" y="1857342"/>
            <a:ext cx="3090305" cy="1263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14000"/>
              </a:lnSpc>
              <a:tabLst>
                <a:tab pos="3048000" algn="r"/>
              </a:tabLst>
            </a:pPr>
            <a:r>
              <a:rPr sz="2400" dirty="0" smtClean="0">
                <a:solidFill>
                  <a:srgbClr val="D71F2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solidFill>
                  <a:srgbClr val="D71F2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400" dirty="0" smtClean="0">
                <a:solidFill>
                  <a:srgbClr val="D71F2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2400" dirty="0" smtClean="0">
                <a:solidFill>
                  <a:srgbClr val="D71F2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D71F2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000 </a:t>
            </a:r>
            <a:r>
              <a:rPr sz="2400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участников</a:t>
            </a:r>
            <a:endParaRPr sz="24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14000"/>
              </a:lnSpc>
              <a:tabLst>
                <a:tab pos="3048000" algn="r"/>
              </a:tabLst>
            </a:pPr>
            <a:r>
              <a:rPr sz="2400" dirty="0" smtClean="0">
                <a:solidFill>
                  <a:srgbClr val="D71F2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400" dirty="0" smtClean="0">
                <a:solidFill>
                  <a:srgbClr val="D71F2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sz="24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субъекта РФ</a:t>
            </a:r>
          </a:p>
          <a:p>
            <a:pPr marL="12700" algn="just">
              <a:lnSpc>
                <a:spcPct val="114000"/>
              </a:lnSpc>
              <a:tabLst>
                <a:tab pos="3048000" algn="r"/>
              </a:tabLst>
            </a:pPr>
            <a:r>
              <a:rPr lang="en-US" sz="2400" dirty="0" smtClean="0">
                <a:solidFill>
                  <a:srgbClr val="D71F2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600</a:t>
            </a:r>
            <a:r>
              <a:rPr sz="24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16972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3635896" y="2005928"/>
            <a:ext cx="5184576" cy="2215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algn="just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SzPct val="25000"/>
            </a:pPr>
            <a:r>
              <a:rPr lang="ru-RU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Портрет типичного </a:t>
            </a:r>
            <a:r>
              <a:rPr lang="ru-RU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участника: социально  </a:t>
            </a:r>
            <a:r>
              <a:rPr lang="ru-RU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активная женщина в возрасте от 25 до 45 лет с высшим  </a:t>
            </a:r>
            <a:r>
              <a:rPr lang="ru-RU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образованием, работающая,  имеющая доход средний или </a:t>
            </a:r>
            <a:r>
              <a:rPr lang="ru-RU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выше </a:t>
            </a:r>
            <a:r>
              <a:rPr lang="ru-RU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среднего, а </a:t>
            </a:r>
            <a:r>
              <a:rPr lang="ru-RU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также члены ее семьи.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429575" y="892550"/>
            <a:ext cx="8285100" cy="39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6200" lvl="0">
              <a:spcBef>
                <a:spcPts val="0"/>
              </a:spcBef>
              <a:buClr>
                <a:srgbClr val="D71F26"/>
              </a:buClr>
              <a:buSzPct val="100000"/>
            </a:pPr>
            <a:r>
              <a:rPr lang="ru-RU" sz="24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Аудитория</a:t>
            </a:r>
            <a:endParaRPr lang="en-US" sz="2400" b="1" dirty="0">
              <a:solidFill>
                <a:srgbClr val="D71F2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5" y="1988840"/>
            <a:ext cx="2978832" cy="4464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205" y="3433829"/>
            <a:ext cx="5070529" cy="301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172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429575" y="892550"/>
            <a:ext cx="8285100" cy="39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6200" lvl="0">
              <a:spcBef>
                <a:spcPts val="0"/>
              </a:spcBef>
              <a:buClr>
                <a:srgbClr val="D71F26"/>
              </a:buClr>
              <a:buSzPct val="100000"/>
            </a:pPr>
            <a:r>
              <a:rPr lang="ru-RU" sz="24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Медиаохват</a:t>
            </a:r>
            <a:endParaRPr lang="en-US" sz="2400" b="1" dirty="0">
              <a:solidFill>
                <a:srgbClr val="D71F2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9575" y="2060848"/>
            <a:ext cx="8285100" cy="289912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0" algn="ctr">
              <a:lnSpc>
                <a:spcPct val="114000"/>
              </a:lnSpc>
              <a:buClr>
                <a:srgbClr val="000000"/>
              </a:buClr>
              <a:buSzPct val="61111"/>
            </a:pPr>
            <a:r>
              <a:rPr lang="ru-RU" sz="32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22 500 </a:t>
            </a:r>
          </a:p>
          <a:p>
            <a:pPr lvl="0" algn="ctr">
              <a:lnSpc>
                <a:spcPct val="114000"/>
              </a:lnSpc>
              <a:buClr>
                <a:srgbClr val="000000"/>
              </a:buClr>
              <a:buSzPct val="61111"/>
            </a:pPr>
            <a:r>
              <a:rPr lang="ru-RU" sz="2400" dirty="0">
                <a:latin typeface="Trebuchet MS"/>
                <a:ea typeface="Trebuchet MS"/>
                <a:cs typeface="Trebuchet MS"/>
                <a:sym typeface="Trebuchet MS"/>
              </a:rPr>
              <a:t>п</a:t>
            </a:r>
            <a:r>
              <a:rPr lang="ru-RU" sz="2400" dirty="0" smtClean="0">
                <a:latin typeface="Trebuchet MS"/>
                <a:ea typeface="Trebuchet MS"/>
                <a:cs typeface="Trebuchet MS"/>
                <a:sym typeface="Trebuchet MS"/>
              </a:rPr>
              <a:t>убликаций в СМИ</a:t>
            </a:r>
          </a:p>
          <a:p>
            <a:pPr lvl="0" algn="ctr">
              <a:lnSpc>
                <a:spcPct val="114000"/>
              </a:lnSpc>
              <a:buClr>
                <a:srgbClr val="000000"/>
              </a:buClr>
              <a:buSzPct val="61111"/>
            </a:pPr>
            <a:endParaRPr lang="ru-RU" sz="2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114000"/>
              </a:lnSpc>
              <a:buClr>
                <a:srgbClr val="000000"/>
              </a:buClr>
              <a:buSzPct val="61111"/>
            </a:pPr>
            <a:r>
              <a:rPr lang="ru-RU" sz="32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355 000 000</a:t>
            </a:r>
          </a:p>
          <a:p>
            <a:pPr lvl="0" algn="ctr">
              <a:lnSpc>
                <a:spcPct val="114000"/>
              </a:lnSpc>
              <a:buClr>
                <a:srgbClr val="000000"/>
              </a:buClr>
              <a:buSzPct val="61111"/>
            </a:pPr>
            <a:r>
              <a:rPr lang="ru-RU" sz="2400" dirty="0">
                <a:latin typeface="Trebuchet MS"/>
                <a:ea typeface="Trebuchet MS"/>
                <a:cs typeface="Trebuchet MS"/>
                <a:sym typeface="Trebuchet MS"/>
              </a:rPr>
              <a:t>с</a:t>
            </a:r>
            <a:r>
              <a:rPr lang="ru-RU" sz="2400" dirty="0" smtClean="0">
                <a:latin typeface="Trebuchet MS"/>
                <a:ea typeface="Trebuchet MS"/>
                <a:cs typeface="Trebuchet MS"/>
                <a:sym typeface="Trebuchet MS"/>
              </a:rPr>
              <a:t>овокупный охват аудитории </a:t>
            </a:r>
            <a:endParaRPr lang="en-US" sz="24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114000"/>
              </a:lnSpc>
              <a:buClr>
                <a:srgbClr val="000000"/>
              </a:buClr>
              <a:buSzPct val="61111"/>
            </a:pPr>
            <a:r>
              <a:rPr lang="ru-RU" sz="32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220 000</a:t>
            </a:r>
          </a:p>
          <a:p>
            <a:pPr lvl="0" algn="ctr">
              <a:lnSpc>
                <a:spcPct val="114000"/>
              </a:lnSpc>
              <a:buClr>
                <a:srgbClr val="000000"/>
              </a:buClr>
              <a:buSzPct val="61111"/>
            </a:pPr>
            <a:r>
              <a:rPr lang="ru-RU" sz="2400" dirty="0" smtClean="0">
                <a:latin typeface="Trebuchet MS"/>
                <a:ea typeface="Trebuchet MS"/>
                <a:cs typeface="Trebuchet MS"/>
                <a:sym typeface="Trebuchet MS"/>
              </a:rPr>
              <a:t>подписчиков в </a:t>
            </a:r>
            <a:r>
              <a:rPr lang="ru-RU" sz="2400" dirty="0" err="1" smtClean="0">
                <a:latin typeface="Trebuchet MS"/>
                <a:ea typeface="Trebuchet MS"/>
                <a:cs typeface="Trebuchet MS"/>
                <a:sym typeface="Trebuchet MS"/>
              </a:rPr>
              <a:t>соцсетях</a:t>
            </a:r>
            <a:endParaRPr lang="ru-RU" sz="2400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114000"/>
              </a:lnSpc>
              <a:buClr>
                <a:srgbClr val="000000"/>
              </a:buClr>
              <a:buSzPct val="61111"/>
            </a:pPr>
            <a:endParaRPr lang="ru-RU" sz="2400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114000"/>
              </a:lnSpc>
              <a:buClr>
                <a:srgbClr val="000000"/>
              </a:buClr>
              <a:buSzPct val="61111"/>
            </a:pPr>
            <a:r>
              <a:rPr lang="ru-RU" sz="32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1 500 000 </a:t>
            </a:r>
            <a:endParaRPr lang="ru-RU" sz="3200" b="1" dirty="0">
              <a:solidFill>
                <a:srgbClr val="D71F2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114000"/>
              </a:lnSpc>
              <a:buClr>
                <a:srgbClr val="000000"/>
              </a:buClr>
              <a:buSzPct val="61111"/>
            </a:pPr>
            <a:r>
              <a:rPr lang="ru-RU" sz="2400" dirty="0">
                <a:latin typeface="Trebuchet MS"/>
                <a:ea typeface="Trebuchet MS"/>
                <a:cs typeface="Trebuchet MS"/>
                <a:sym typeface="Trebuchet MS"/>
              </a:rPr>
              <a:t>уникальных посетителей сайта </a:t>
            </a:r>
            <a:r>
              <a:rPr lang="en-US" sz="2400" b="1" dirty="0" err="1">
                <a:latin typeface="Trebuchet MS"/>
                <a:ea typeface="Trebuchet MS"/>
                <a:cs typeface="Trebuchet MS"/>
                <a:sym typeface="Trebuchet MS"/>
              </a:rPr>
              <a:t>totaldict.ru</a:t>
            </a:r>
            <a:endParaRPr lang="en-US" sz="24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object 25"/>
          <p:cNvSpPr/>
          <p:nvPr/>
        </p:nvSpPr>
        <p:spPr>
          <a:xfrm>
            <a:off x="1053916" y="5537301"/>
            <a:ext cx="619893" cy="6198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6"/>
          <p:cNvSpPr/>
          <p:nvPr/>
        </p:nvSpPr>
        <p:spPr>
          <a:xfrm>
            <a:off x="1907704" y="5525577"/>
            <a:ext cx="1284342" cy="3214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7"/>
          <p:cNvSpPr/>
          <p:nvPr/>
        </p:nvSpPr>
        <p:spPr>
          <a:xfrm>
            <a:off x="1907704" y="5860277"/>
            <a:ext cx="1284342" cy="2969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8"/>
          <p:cNvSpPr/>
          <p:nvPr/>
        </p:nvSpPr>
        <p:spPr>
          <a:xfrm>
            <a:off x="3425941" y="5507330"/>
            <a:ext cx="1625499" cy="6469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9"/>
          <p:cNvSpPr/>
          <p:nvPr/>
        </p:nvSpPr>
        <p:spPr>
          <a:xfrm>
            <a:off x="5285335" y="5508256"/>
            <a:ext cx="2068644" cy="6460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0"/>
          <p:cNvSpPr/>
          <p:nvPr/>
        </p:nvSpPr>
        <p:spPr>
          <a:xfrm>
            <a:off x="7587874" y="5480883"/>
            <a:ext cx="936834" cy="6998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Прямоугольник 22"/>
          <p:cNvSpPr/>
          <p:nvPr/>
        </p:nvSpPr>
        <p:spPr>
          <a:xfrm>
            <a:off x="1053917" y="6157198"/>
            <a:ext cx="7334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rebuchet MS" panose="020B0603020202020204" pitchFamily="34" charset="0"/>
              </a:rPr>
              <a:t>А также: </a:t>
            </a:r>
            <a:r>
              <a:rPr lang="ru-RU" dirty="0" err="1">
                <a:latin typeface="Trebuchet MS" panose="020B0603020202020204" pitchFamily="34" charset="0"/>
              </a:rPr>
              <a:t>Лента.ру</a:t>
            </a:r>
            <a:r>
              <a:rPr lang="ru-RU" dirty="0">
                <a:latin typeface="Trebuchet MS" panose="020B0603020202020204" pitchFamily="34" charset="0"/>
              </a:rPr>
              <a:t>, Медуза, 5 канал, </a:t>
            </a:r>
            <a:r>
              <a:rPr lang="ru-RU" dirty="0" err="1">
                <a:latin typeface="Trebuchet MS" panose="020B0603020202020204" pitchFamily="34" charset="0"/>
              </a:rPr>
              <a:t>Газета.ру</a:t>
            </a:r>
            <a:r>
              <a:rPr lang="ru-RU" dirty="0">
                <a:latin typeface="Trebuchet MS" panose="020B0603020202020204" pitchFamily="34" charset="0"/>
              </a:rPr>
              <a:t>, РЕН ТВ, Ведомости, Россия-Культура, </a:t>
            </a:r>
            <a:r>
              <a:rPr lang="ru-RU" dirty="0" smtClean="0">
                <a:latin typeface="Trebuchet MS" panose="020B0603020202020204" pitchFamily="34" charset="0"/>
              </a:rPr>
              <a:t>ОТР, Радио </a:t>
            </a:r>
            <a:r>
              <a:rPr lang="ru-RU" dirty="0">
                <a:latin typeface="Trebuchet MS" panose="020B0603020202020204" pitchFamily="34" charset="0"/>
              </a:rPr>
              <a:t>России, </a:t>
            </a:r>
            <a:r>
              <a:rPr lang="ru-RU" dirty="0" err="1">
                <a:latin typeface="Trebuchet MS" panose="020B0603020202020204" pitchFamily="34" charset="0"/>
              </a:rPr>
              <a:t>Регнум</a:t>
            </a:r>
            <a:r>
              <a:rPr lang="ru-RU" dirty="0">
                <a:latin typeface="Trebuchet MS" panose="020B0603020202020204" pitchFamily="34" charset="0"/>
              </a:rPr>
              <a:t>, Интерфакс, </a:t>
            </a:r>
            <a:r>
              <a:rPr lang="ru-RU" dirty="0" err="1">
                <a:latin typeface="Trebuchet MS" panose="020B0603020202020204" pitchFamily="34" charset="0"/>
              </a:rPr>
              <a:t>Грамота.ру</a:t>
            </a:r>
            <a:r>
              <a:rPr lang="ru-RU" dirty="0">
                <a:latin typeface="Trebuchet MS" panose="020B0603020202020204" pitchFamily="34" charset="0"/>
              </a:rPr>
              <a:t>, Вечерний Ургант</a:t>
            </a:r>
          </a:p>
        </p:txBody>
      </p:sp>
    </p:spTree>
    <p:extLst>
      <p:ext uri="{BB962C8B-B14F-4D97-AF65-F5344CB8AC3E}">
        <p14:creationId xmlns:p14="http://schemas.microsoft.com/office/powerpoint/2010/main" xmlns="" val="332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429575" y="892550"/>
            <a:ext cx="8285100" cy="39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Спецпроекты</a:t>
            </a:r>
            <a:endParaRPr lang="en-US" sz="2400" b="1" dirty="0">
              <a:solidFill>
                <a:srgbClr val="D71F2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AutoShape 2" descr="Картинки по запросу s7 airlines"/>
          <p:cNvSpPr>
            <a:spLocks noChangeAspect="1" noChangeArrowheads="1"/>
          </p:cNvSpPr>
          <p:nvPr/>
        </p:nvSpPr>
        <p:spPr bwMode="auto">
          <a:xfrm>
            <a:off x="2753467" y="1752387"/>
            <a:ext cx="279513" cy="279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9575" y="1772816"/>
            <a:ext cx="8285100" cy="3320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800" b="1" dirty="0" smtClean="0">
                <a:latin typeface="Trebuchet MS" panose="020B0603020202020204" pitchFamily="34" charset="0"/>
              </a:rPr>
              <a:t>КУРСЫ, </a:t>
            </a:r>
            <a:r>
              <a:rPr lang="ru-RU" sz="1800" b="1" dirty="0">
                <a:latin typeface="Trebuchet MS" panose="020B0603020202020204" pitchFamily="34" charset="0"/>
              </a:rPr>
              <a:t>февраль – апрель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• </a:t>
            </a:r>
            <a:r>
              <a:rPr lang="ru-RU" dirty="0">
                <a:latin typeface="Trebuchet MS" panose="020B0603020202020204" pitchFamily="34" charset="0"/>
              </a:rPr>
              <a:t>Курсы по русскому </a:t>
            </a:r>
            <a:r>
              <a:rPr lang="ru-RU" dirty="0" smtClean="0">
                <a:latin typeface="Trebuchet MS" panose="020B0603020202020204" pitchFamily="34" charset="0"/>
              </a:rPr>
              <a:t>языку: 125 </a:t>
            </a:r>
            <a:r>
              <a:rPr lang="ru-RU" dirty="0">
                <a:latin typeface="Trebuchet MS" panose="020B0603020202020204" pitchFamily="34" charset="0"/>
              </a:rPr>
              <a:t>городов, 30 000 слушателей</a:t>
            </a:r>
            <a:r>
              <a:rPr lang="ru-RU" dirty="0" smtClean="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ru-RU" sz="1800" b="1" dirty="0" smtClean="0">
                <a:latin typeface="Trebuchet MS" panose="020B0603020202020204" pitchFamily="34" charset="0"/>
              </a:rPr>
              <a:t>ОНЛАЙН-ШКОЛА, февраль – апрель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Онлайн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>
                <a:latin typeface="Trebuchet MS" panose="020B0603020202020204" pitchFamily="34" charset="0"/>
              </a:rPr>
              <a:t>на сайте </a:t>
            </a:r>
            <a:r>
              <a:rPr lang="ru-RU" dirty="0" smtClean="0">
                <a:latin typeface="Trebuchet MS" panose="020B0603020202020204" pitchFamily="34" charset="0"/>
              </a:rPr>
              <a:t>totaldict.ru: 100</a:t>
            </a:r>
            <a:r>
              <a:rPr lang="ru-RU" dirty="0">
                <a:latin typeface="Trebuchet MS" panose="020B0603020202020204" pitchFamily="34" charset="0"/>
              </a:rPr>
              <a:t> 000 слушателей</a:t>
            </a:r>
            <a:r>
              <a:rPr lang="ru-RU" dirty="0" smtClean="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endParaRPr lang="ru-RU" dirty="0">
              <a:latin typeface="Trebuchet MS" panose="020B0603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ru-RU" sz="1800" b="1" dirty="0" smtClean="0">
                <a:latin typeface="Trebuchet MS" panose="020B0603020202020204" pitchFamily="34" charset="0"/>
              </a:rPr>
              <a:t>ТЕКСТ ДЛЯ ИНОСТРАНЦЕВ </a:t>
            </a:r>
            <a:r>
              <a:rPr lang="en-US" sz="1800" b="1" dirty="0" err="1" smtClean="0">
                <a:latin typeface="Trebuchet MS" panose="020B0603020202020204" pitchFamily="34" charset="0"/>
              </a:rPr>
              <a:t>TruD</a:t>
            </a:r>
            <a:r>
              <a:rPr lang="ru-RU" sz="1800" b="1" dirty="0" smtClean="0">
                <a:latin typeface="Trebuchet MS" panose="020B0603020202020204" pitchFamily="34" charset="0"/>
              </a:rPr>
              <a:t>, апрель</a:t>
            </a:r>
            <a:endParaRPr lang="en-US" sz="1800" b="1" dirty="0" smtClean="0">
              <a:latin typeface="Trebuchet MS" panose="020B0603020202020204" pitchFamily="34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dirty="0" smtClean="0">
                <a:latin typeface="Trebuchet MS" panose="020B0603020202020204" pitchFamily="34" charset="0"/>
              </a:rPr>
              <a:t> Тест на базе диктанта, одновременно. 55 городов, более 1000 участников-иностранцев.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endParaRPr lang="ru-RU" dirty="0" smtClean="0">
              <a:latin typeface="Trebuchet MS" panose="020B0603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ru-RU" sz="1800" b="1" dirty="0" smtClean="0">
                <a:latin typeface="Trebuchet MS" panose="020B0603020202020204" pitchFamily="34" charset="0"/>
              </a:rPr>
              <a:t>НАУЧНО-ПРАКТИЧЕСКАЯ КОНФЕРЕНЦИЯ, февраль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dirty="0" smtClean="0">
                <a:latin typeface="Trebuchet MS" panose="020B0603020202020204" pitchFamily="34" charset="0"/>
              </a:rPr>
              <a:t> Филологи и организаторы со всего мира. Научная программа, тренинги и мотивация для организаторов</a:t>
            </a:r>
            <a:r>
              <a:rPr lang="ru-RU" dirty="0" smtClean="0"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88719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429575" y="892550"/>
            <a:ext cx="8285100" cy="39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Динамика проекта</a:t>
            </a:r>
            <a:endParaRPr lang="en-US" sz="2400" b="1" dirty="0">
              <a:solidFill>
                <a:srgbClr val="D71F2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AutoShape 2" descr="Картинки по запросу s7 airlines"/>
          <p:cNvSpPr>
            <a:spLocks noChangeAspect="1" noChangeArrowheads="1"/>
          </p:cNvSpPr>
          <p:nvPr/>
        </p:nvSpPr>
        <p:spPr bwMode="auto">
          <a:xfrm>
            <a:off x="1875437" y="18680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3801678"/>
              </p:ext>
            </p:extLst>
          </p:nvPr>
        </p:nvGraphicFramePr>
        <p:xfrm>
          <a:off x="395536" y="1844824"/>
          <a:ext cx="5049185" cy="4286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1397">
                  <a:extLst>
                    <a:ext uri="{9D8B030D-6E8A-4147-A177-3AD203B41FA5}">
                      <a16:colId xmlns:a16="http://schemas.microsoft.com/office/drawing/2014/main" xmlns="" val="675900020"/>
                    </a:ext>
                  </a:extLst>
                </a:gridCol>
                <a:gridCol w="4367788">
                  <a:extLst>
                    <a:ext uri="{9D8B030D-6E8A-4147-A177-3AD203B41FA5}">
                      <a16:colId xmlns:a16="http://schemas.microsoft.com/office/drawing/2014/main" xmlns="" val="242761107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2014 год</a:t>
                      </a:r>
                      <a:r>
                        <a:rPr lang="ru-RU" sz="1300" baseline="0" dirty="0" smtClean="0">
                          <a:latin typeface="Trebuchet MS" panose="020B0603020202020204" pitchFamily="34" charset="0"/>
                        </a:rPr>
                        <a:t> –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rebuchet MS" panose="020B0603020202020204" pitchFamily="34" charset="0"/>
                        </a:rPr>
                        <a:t>64 000 </a:t>
                      </a:r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человек, 352 города в 47 странах,</a:t>
                      </a:r>
                      <a:r>
                        <a:rPr lang="ru-RU" sz="13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диктант прошел в Антарктиде и на МКС,</a:t>
                      </a:r>
                      <a:r>
                        <a:rPr lang="ru-RU" sz="13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автор текста Алексей Иванов.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98151467"/>
                  </a:ext>
                </a:extLst>
              </a:tr>
              <a:tr h="6653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2015 год</a:t>
                      </a:r>
                      <a:r>
                        <a:rPr lang="ru-RU" sz="1300" baseline="0" dirty="0" smtClean="0">
                          <a:latin typeface="Trebuchet MS" panose="020B0603020202020204" pitchFamily="34" charset="0"/>
                        </a:rPr>
                        <a:t> –</a:t>
                      </a:r>
                      <a:endParaRPr lang="ru-RU" sz="1300" dirty="0" smtClean="0">
                        <a:latin typeface="Trebuchet MS" panose="020B0603020202020204" pitchFamily="34" charset="0"/>
                      </a:endParaRPr>
                    </a:p>
                    <a:p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rebuchet MS" panose="020B0603020202020204" pitchFamily="34" charset="0"/>
                        </a:rPr>
                        <a:t>108 000 </a:t>
                      </a:r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участников, 549 городов в 58 странах (всего 1198 площадок акции), диктант</a:t>
                      </a:r>
                      <a:r>
                        <a:rPr lang="ru-RU" sz="13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прошел в Антарктиде, автор текста Евгений</a:t>
                      </a:r>
                      <a:r>
                        <a:rPr lang="ru-RU" sz="13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300" dirty="0" err="1" smtClean="0">
                          <a:latin typeface="Trebuchet MS" panose="020B0603020202020204" pitchFamily="34" charset="0"/>
                        </a:rPr>
                        <a:t>Водолазкин</a:t>
                      </a:r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.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13023895"/>
                  </a:ext>
                </a:extLst>
              </a:tr>
              <a:tr h="859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2016 год</a:t>
                      </a:r>
                      <a:r>
                        <a:rPr lang="ru-RU" sz="1300" baseline="0" dirty="0" smtClean="0">
                          <a:latin typeface="Trebuchet MS" panose="020B0603020202020204" pitchFamily="34" charset="0"/>
                        </a:rPr>
                        <a:t> –</a:t>
                      </a:r>
                      <a:endParaRPr lang="ru-RU" sz="1300" dirty="0" smtClean="0">
                        <a:latin typeface="Trebuchet MS" panose="020B0603020202020204" pitchFamily="34" charset="0"/>
                      </a:endParaRPr>
                    </a:p>
                    <a:p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rebuchet MS" panose="020B0603020202020204" pitchFamily="34" charset="0"/>
                        </a:rPr>
                        <a:t>147 000 </a:t>
                      </a:r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участников, 734 города в 69 странах</a:t>
                      </a:r>
                      <a:r>
                        <a:rPr lang="ru-RU" sz="13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(всего 2185 площадок</a:t>
                      </a:r>
                      <a:r>
                        <a:rPr lang="ru-RU" sz="13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акции), диктант</a:t>
                      </a:r>
                      <a:r>
                        <a:rPr lang="ru-RU" sz="13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прошел в Антарктиде, на борту самолета,</a:t>
                      </a:r>
                      <a:r>
                        <a:rPr lang="ru-RU" sz="13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на парусниках «Паллада» и «Крузенштерн», автор текста Андрей Усачев. 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6222235"/>
                  </a:ext>
                </a:extLst>
              </a:tr>
              <a:tr h="1344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2017 год</a:t>
                      </a:r>
                      <a:r>
                        <a:rPr lang="ru-RU" sz="1300" baseline="0" dirty="0" smtClean="0">
                          <a:latin typeface="Trebuchet MS" panose="020B0603020202020204" pitchFamily="34" charset="0"/>
                        </a:rPr>
                        <a:t> –</a:t>
                      </a:r>
                      <a:endParaRPr lang="ru-RU" sz="1300" dirty="0" smtClean="0">
                        <a:latin typeface="Trebuchet MS" panose="020B0603020202020204" pitchFamily="34" charset="0"/>
                      </a:endParaRPr>
                    </a:p>
                    <a:p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rebuchet MS" panose="020B0603020202020204" pitchFamily="34" charset="0"/>
                        </a:rPr>
                        <a:t>200 234 </a:t>
                      </a:r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участника, 858 города в 71 странах</a:t>
                      </a:r>
                      <a:r>
                        <a:rPr lang="ru-RU" sz="13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(всего 3008 площадок</a:t>
                      </a:r>
                      <a:r>
                        <a:rPr lang="ru-RU" sz="13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акции), диктант</a:t>
                      </a:r>
                      <a:r>
                        <a:rPr lang="ru-RU" sz="13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прошел в Антарктиде, на борту 10 самолетов и в аэропортах, в поездах</a:t>
                      </a:r>
                      <a:r>
                        <a:rPr lang="ru-RU" sz="1300" baseline="0" dirty="0" smtClean="0">
                          <a:latin typeface="Trebuchet MS" panose="020B0603020202020204" pitchFamily="34" charset="0"/>
                        </a:rPr>
                        <a:t> и на вокзалах, </a:t>
                      </a:r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на парусниках «Паллада» и «Крузенштерн», на Иркутской и Красноярской ГЭС. Автор текста Леонид Юзефович.</a:t>
                      </a:r>
                      <a:endParaRPr lang="ru-RU" sz="13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23946891"/>
                  </a:ext>
                </a:extLst>
              </a:tr>
              <a:tr h="6653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D71F26"/>
                          </a:solidFill>
                          <a:latin typeface="Trebuchet MS" panose="020B0603020202020204" pitchFamily="34" charset="0"/>
                        </a:rPr>
                        <a:t>2018 год</a:t>
                      </a:r>
                      <a:r>
                        <a:rPr lang="ru-RU" sz="1300" b="1" baseline="0" dirty="0" smtClean="0">
                          <a:solidFill>
                            <a:srgbClr val="D71F26"/>
                          </a:solidFill>
                          <a:latin typeface="Trebuchet MS" panose="020B0603020202020204" pitchFamily="34" charset="0"/>
                        </a:rPr>
                        <a:t> –</a:t>
                      </a:r>
                      <a:endParaRPr lang="ru-RU" sz="1300" b="1" dirty="0" smtClean="0">
                        <a:solidFill>
                          <a:srgbClr val="D71F26"/>
                        </a:solidFill>
                        <a:latin typeface="Trebuchet MS" panose="020B0603020202020204" pitchFamily="34" charset="0"/>
                      </a:endParaRPr>
                    </a:p>
                    <a:p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Запланировано: 300 000 участников, 1000 городов, 75 стран, 20 000 волонтеров,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30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000 публикаций в СМИ, 2 млн посетителей сайта.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79617894"/>
                  </a:ext>
                </a:extLst>
              </a:tr>
            </a:tbl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xmlns="" val="2765327442"/>
              </p:ext>
            </p:extLst>
          </p:nvPr>
        </p:nvGraphicFramePr>
        <p:xfrm>
          <a:off x="5444721" y="1828816"/>
          <a:ext cx="3595367" cy="4912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37003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429575" y="892550"/>
            <a:ext cx="8285100" cy="39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Эффект</a:t>
            </a:r>
            <a:endParaRPr lang="en-US" sz="2400" b="1" dirty="0">
              <a:solidFill>
                <a:srgbClr val="D71F2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AutoShape 2" descr="Картинки по запросу s7 airlines"/>
          <p:cNvSpPr>
            <a:spLocks noChangeAspect="1" noChangeArrowheads="1"/>
          </p:cNvSpPr>
          <p:nvPr/>
        </p:nvSpPr>
        <p:spPr bwMode="auto">
          <a:xfrm>
            <a:off x="2753467" y="1752387"/>
            <a:ext cx="279513" cy="279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9575" y="1772816"/>
            <a:ext cx="8285100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bg2"/>
                </a:solidFill>
              </a:rPr>
              <a:t> </a:t>
            </a:r>
            <a:r>
              <a:rPr lang="ru-RU" sz="1800" dirty="0" smtClean="0">
                <a:solidFill>
                  <a:schemeClr val="bg2"/>
                </a:solidFill>
                <a:latin typeface="Trebuchet MS" pitchFamily="34" charset="0"/>
              </a:rPr>
              <a:t>Дает </a:t>
            </a:r>
            <a:r>
              <a:rPr lang="ru-RU" sz="1800" dirty="0" smtClean="0">
                <a:solidFill>
                  <a:schemeClr val="bg2"/>
                </a:solidFill>
                <a:latin typeface="Trebuchet MS" pitchFamily="34" charset="0"/>
              </a:rPr>
              <a:t>возможность взрослым людям, не включенным в формальную систему образования, повышать уровень грамотности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bg2"/>
                </a:solidFill>
                <a:latin typeface="Trebuchet MS" pitchFamily="34" charset="0"/>
              </a:rPr>
              <a:t> Мотивирует к изучению русского языка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bg2"/>
                </a:solidFill>
                <a:latin typeface="Trebuchet MS" pitchFamily="34" charset="0"/>
              </a:rPr>
              <a:t> Порождает моду на грамотность, добровольную проверку знаний в какой-либо области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bg2"/>
                </a:solidFill>
                <a:latin typeface="Trebuchet MS" pitchFamily="34" charset="0"/>
              </a:rPr>
              <a:t>Объединяет русскоговорящих людей из разных уголков мира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ru-RU" sz="18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719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429575" y="892550"/>
            <a:ext cx="8285100" cy="39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Контакты</a:t>
            </a:r>
            <a:endParaRPr lang="en-US" sz="2400" b="1" dirty="0">
              <a:solidFill>
                <a:srgbClr val="D71F2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AutoShape 2" descr="Картинки по запросу s7 airlines"/>
          <p:cNvSpPr>
            <a:spLocks noChangeAspect="1" noChangeArrowheads="1"/>
          </p:cNvSpPr>
          <p:nvPr/>
        </p:nvSpPr>
        <p:spPr bwMode="auto">
          <a:xfrm>
            <a:off x="2753467" y="1752387"/>
            <a:ext cx="279513" cy="279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9575" y="2852936"/>
            <a:ext cx="4572000" cy="17389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rebuchet MS" panose="020B0603020202020204" pitchFamily="34" charset="0"/>
              </a:rPr>
              <a:t>Ольга </a:t>
            </a:r>
            <a:r>
              <a:rPr lang="ru-RU" sz="2800" dirty="0" err="1" smtClean="0">
                <a:latin typeface="Trebuchet MS" panose="020B0603020202020204" pitchFamily="34" charset="0"/>
              </a:rPr>
              <a:t>Ребковец</a:t>
            </a:r>
            <a:endParaRPr lang="ru-RU" sz="2800" dirty="0">
              <a:latin typeface="Trebuchet MS" panose="020B0603020202020204" pitchFamily="34" charset="0"/>
            </a:endParaRPr>
          </a:p>
          <a:p>
            <a:endParaRPr lang="ru-RU" sz="700" dirty="0">
              <a:latin typeface="Trebuchet MS" panose="020B0603020202020204" pitchFamily="34" charset="0"/>
            </a:endParaRPr>
          </a:p>
          <a:p>
            <a:r>
              <a:rPr lang="ru-RU" sz="1800" dirty="0" smtClean="0">
                <a:latin typeface="Trebuchet MS" panose="020B0603020202020204" pitchFamily="34" charset="0"/>
              </a:rPr>
              <a:t>руководитель проекта</a:t>
            </a:r>
            <a:endParaRPr lang="ru-RU" sz="1600" dirty="0">
              <a:latin typeface="Trebuchet MS" panose="020B0603020202020204" pitchFamily="34" charset="0"/>
            </a:endParaRPr>
          </a:p>
          <a:p>
            <a:r>
              <a:rPr lang="ru-RU" sz="1800" dirty="0" smtClean="0">
                <a:latin typeface="Trebuchet MS" panose="020B0603020202020204" pitchFamily="34" charset="0"/>
              </a:rPr>
              <a:t>rebkovets@totaldict.ru</a:t>
            </a:r>
            <a:endParaRPr lang="ru-RU" sz="1800" dirty="0">
              <a:latin typeface="Trebuchet MS" panose="020B0603020202020204" pitchFamily="34" charset="0"/>
            </a:endParaRPr>
          </a:p>
          <a:p>
            <a:r>
              <a:rPr lang="ru-RU" sz="1800" dirty="0">
                <a:latin typeface="Trebuchet MS" panose="020B0603020202020204" pitchFamily="34" charset="0"/>
              </a:rPr>
              <a:t>+7 913 009 68 48</a:t>
            </a:r>
          </a:p>
          <a:p>
            <a:r>
              <a:rPr lang="ru-RU" sz="1800" dirty="0">
                <a:latin typeface="Trebuchet MS" panose="020B0603020202020204" pitchFamily="34" charset="0"/>
              </a:rPr>
              <a:t>totaldict.ru</a:t>
            </a:r>
          </a:p>
        </p:txBody>
      </p:sp>
    </p:spTree>
    <p:extLst>
      <p:ext uri="{BB962C8B-B14F-4D97-AF65-F5344CB8AC3E}">
        <p14:creationId xmlns="" xmlns:p14="http://schemas.microsoft.com/office/powerpoint/2010/main" val="8658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l="9107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96" cy="6857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429450" y="2677625"/>
            <a:ext cx="8285100" cy="285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/>
          <p:nvPr/>
        </p:nvSpPr>
        <p:spPr>
          <a:xfrm>
            <a:off x="0" y="2492896"/>
            <a:ext cx="8285100" cy="380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>
              <a:lnSpc>
                <a:spcPct val="115000"/>
              </a:lnSpc>
              <a:buClr>
                <a:srgbClr val="C00000"/>
              </a:buClr>
              <a:buSzPct val="25000"/>
            </a:pPr>
            <a:r>
              <a:rPr lang="ru-RU" sz="20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Тотальный диктант </a:t>
            </a:r>
            <a:r>
              <a:rPr lang="ru-RU" sz="2000" b="1" dirty="0" smtClean="0"/>
              <a:t>–</a:t>
            </a:r>
            <a:r>
              <a:rPr lang="ru-RU" sz="20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это добровольная бесплатная </a:t>
            </a:r>
            <a:r>
              <a:rPr lang="ru-RU" sz="20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акция,</a:t>
            </a:r>
          </a:p>
          <a:p>
            <a:pPr marL="342900" lvl="0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SzPct val="25000"/>
            </a:pPr>
            <a:r>
              <a:rPr lang="ru-RU" sz="20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 </a:t>
            </a:r>
            <a:r>
              <a:rPr lang="ru-RU" sz="20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рамках которой раз в год все желающие пишут под диктовку текст современного автора, чтобы проверить свою грамотность.</a:t>
            </a:r>
          </a:p>
          <a:p>
            <a:pPr marL="342900" lvl="0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SzPct val="25000"/>
            </a:pPr>
            <a:endParaRPr lang="ru-RU" sz="2000" b="1" dirty="0" smtClean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SzPct val="25000"/>
            </a:pPr>
            <a:r>
              <a:rPr lang="ru-RU" sz="20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Организатор </a:t>
            </a:r>
            <a:r>
              <a:rPr lang="ru-RU" sz="2000" b="1" dirty="0" smtClean="0"/>
              <a:t>–</a:t>
            </a:r>
            <a:r>
              <a:rPr lang="ru-RU" sz="20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фонд «Тотальный диктант</a:t>
            </a:r>
            <a:r>
              <a:rPr lang="ru-RU" sz="20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», Новосибирск</a:t>
            </a:r>
            <a:endParaRPr lang="en-US" sz="20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429575" y="892550"/>
            <a:ext cx="8285100" cy="39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6200" lvl="0">
              <a:spcBef>
                <a:spcPts val="0"/>
              </a:spcBef>
              <a:buClr>
                <a:srgbClr val="D71F26"/>
              </a:buClr>
              <a:buSzPct val="100000"/>
            </a:pPr>
            <a:r>
              <a:rPr lang="ru-RU" sz="24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О проекте</a:t>
            </a:r>
            <a:endParaRPr lang="en-US" sz="2400" b="1" dirty="0">
              <a:solidFill>
                <a:srgbClr val="D71F2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13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429450" y="2677625"/>
            <a:ext cx="8285100" cy="285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/>
          <p:nvPr/>
        </p:nvSpPr>
        <p:spPr>
          <a:xfrm>
            <a:off x="429575" y="892550"/>
            <a:ext cx="8285100" cy="39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Clr>
                <a:srgbClr val="D71F26"/>
              </a:buClr>
              <a:buSzPct val="100000"/>
            </a:pPr>
            <a:r>
              <a:rPr lang="ru-RU" sz="24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Команда</a:t>
            </a:r>
            <a:endParaRPr lang="en-US" sz="2400" b="1" dirty="0">
              <a:solidFill>
                <a:srgbClr val="D71F2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28" name="Picture 4" descr="C:\Users\Ольга\Downloads\18493210_1298167970302575_703449396_o (1).jpg"/>
          <p:cNvPicPr>
            <a:picLocks noChangeAspect="1" noChangeArrowheads="1"/>
          </p:cNvPicPr>
          <p:nvPr/>
        </p:nvPicPr>
        <p:blipFill>
          <a:blip r:embed="rId3"/>
          <a:srcRect l="3000" t="22669" b="6656"/>
          <a:stretch>
            <a:fillRect/>
          </a:stretch>
        </p:blipFill>
        <p:spPr bwMode="auto">
          <a:xfrm>
            <a:off x="755576" y="2132856"/>
            <a:ext cx="7642842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429450" y="2677625"/>
            <a:ext cx="8285100" cy="285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/>
          <p:nvPr/>
        </p:nvSpPr>
        <p:spPr>
          <a:xfrm>
            <a:off x="429575" y="892550"/>
            <a:ext cx="8285100" cy="39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 err="1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Авторы</a:t>
            </a:r>
            <a:r>
              <a:rPr lang="en-US" sz="24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24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Т</a:t>
            </a:r>
            <a:r>
              <a:rPr lang="en-US" sz="2400" b="1" dirty="0" err="1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отального</a:t>
            </a:r>
            <a:r>
              <a:rPr lang="en-US" sz="24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диктанта</a:t>
            </a:r>
            <a:endParaRPr lang="en-US" sz="2400" b="1" dirty="0">
              <a:solidFill>
                <a:srgbClr val="D71F2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4875" y="2271137"/>
            <a:ext cx="149542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1062" y="2271137"/>
            <a:ext cx="1495425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4752575" y="3766575"/>
            <a:ext cx="14955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>
                <a:latin typeface="Trebuchet MS"/>
                <a:ea typeface="Trebuchet MS"/>
                <a:cs typeface="Trebuchet MS"/>
                <a:sym typeface="Trebuchet MS"/>
              </a:rPr>
              <a:t>Евгений Водолазкин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2015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6628525" y="3760025"/>
            <a:ext cx="14955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>
                <a:latin typeface="Trebuchet MS"/>
                <a:ea typeface="Trebuchet MS"/>
                <a:cs typeface="Trebuchet MS"/>
                <a:sym typeface="Trebuchet MS"/>
              </a:rPr>
              <a:t>Алексей Иванов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2014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9650" y="4452362"/>
            <a:ext cx="149542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98662" y="4452362"/>
            <a:ext cx="149542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74875" y="4452362"/>
            <a:ext cx="149542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51062" y="4452362"/>
            <a:ext cx="1495425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998800" y="5941250"/>
            <a:ext cx="14955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err="1">
                <a:latin typeface="Trebuchet MS"/>
                <a:ea typeface="Trebuchet MS"/>
                <a:cs typeface="Trebuchet MS"/>
                <a:sym typeface="Trebuchet MS"/>
              </a:rPr>
              <a:t>Дина</a:t>
            </a:r>
            <a:r>
              <a:rPr lang="en-US" sz="1000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000" dirty="0" err="1">
                <a:latin typeface="Trebuchet MS"/>
                <a:ea typeface="Trebuchet MS"/>
                <a:cs typeface="Trebuchet MS"/>
                <a:sym typeface="Trebuchet MS"/>
              </a:rPr>
              <a:t>Рубина</a:t>
            </a:r>
            <a:endParaRPr lang="en-US" sz="1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2013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2898525" y="5954350"/>
            <a:ext cx="14955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>
                <a:latin typeface="Trebuchet MS"/>
                <a:ea typeface="Trebuchet MS"/>
                <a:cs typeface="Trebuchet MS"/>
                <a:sym typeface="Trebuchet MS"/>
              </a:rPr>
              <a:t>Захар Прилепин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2012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4774475" y="5947800"/>
            <a:ext cx="14955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>
                <a:latin typeface="Trebuchet MS"/>
                <a:ea typeface="Trebuchet MS"/>
                <a:cs typeface="Trebuchet MS"/>
                <a:sym typeface="Trebuchet MS"/>
              </a:rPr>
              <a:t>Дмитрий Быков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2011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6650425" y="5947800"/>
            <a:ext cx="14955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>
                <a:latin typeface="Trebuchet MS"/>
                <a:ea typeface="Trebuchet MS"/>
                <a:cs typeface="Trebuchet MS"/>
                <a:sym typeface="Trebuchet MS"/>
              </a:rPr>
              <a:t>Борис Стругацкий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2010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2876075" y="3766575"/>
            <a:ext cx="14955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 smtClean="0">
                <a:latin typeface="Trebuchet MS"/>
                <a:ea typeface="Trebuchet MS"/>
                <a:cs typeface="Trebuchet MS"/>
                <a:sym typeface="Trebuchet MS"/>
              </a:rPr>
              <a:t>Андрей Усачев</a:t>
            </a:r>
            <a:endParaRPr lang="en-US" sz="1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2016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1009775" y="3766575"/>
            <a:ext cx="14955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1000" dirty="0" smtClean="0">
                <a:latin typeface="Trebuchet MS"/>
                <a:ea typeface="Trebuchet MS"/>
                <a:cs typeface="Trebuchet MS"/>
                <a:sym typeface="Trebuchet MS"/>
              </a:rPr>
              <a:t>Леонид Юзефович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2017</a:t>
            </a:r>
            <a:endParaRPr lang="en-US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26" name="Picture 2" descr="C:\Users\Ольга\Desktop\усачев.jpg"/>
          <p:cNvPicPr>
            <a:picLocks noChangeAspect="1" noChangeArrowheads="1"/>
          </p:cNvPicPr>
          <p:nvPr/>
        </p:nvPicPr>
        <p:blipFill>
          <a:blip r:embed="rId9"/>
          <a:srcRect b="7895"/>
          <a:stretch>
            <a:fillRect/>
          </a:stretch>
        </p:blipFill>
        <p:spPr bwMode="auto">
          <a:xfrm>
            <a:off x="2915817" y="2276873"/>
            <a:ext cx="1368152" cy="1512167"/>
          </a:xfrm>
          <a:prstGeom prst="rect">
            <a:avLst/>
          </a:prstGeom>
          <a:noFill/>
        </p:spPr>
      </p:pic>
      <p:pic>
        <p:nvPicPr>
          <p:cNvPr id="20" name="Рисунок 19" descr="Юзефович.jpg"/>
          <p:cNvPicPr>
            <a:picLocks noChangeAspect="1"/>
          </p:cNvPicPr>
          <p:nvPr/>
        </p:nvPicPr>
        <p:blipFill>
          <a:blip r:embed="rId10"/>
          <a:srcRect b="29620"/>
          <a:stretch>
            <a:fillRect/>
          </a:stretch>
        </p:blipFill>
        <p:spPr>
          <a:xfrm>
            <a:off x="1051372" y="2276872"/>
            <a:ext cx="1432396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429575" y="892550"/>
            <a:ext cx="8285100" cy="39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Площадки</a:t>
            </a:r>
            <a:endParaRPr lang="en-US" sz="2400" b="1" dirty="0">
              <a:solidFill>
                <a:srgbClr val="D71F2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AutoShape 2" descr="Картинки по запросу s7 airlines"/>
          <p:cNvSpPr>
            <a:spLocks noChangeAspect="1" noChangeArrowheads="1"/>
          </p:cNvSpPr>
          <p:nvPr/>
        </p:nvSpPr>
        <p:spPr bwMode="auto">
          <a:xfrm>
            <a:off x="2753467" y="1752387"/>
            <a:ext cx="279513" cy="279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4293095"/>
            <a:ext cx="2987824" cy="22240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288" y="4293095"/>
            <a:ext cx="2997869" cy="22216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1318" y="1980673"/>
            <a:ext cx="2990839" cy="22349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992" y="1980673"/>
            <a:ext cx="3004773" cy="2221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1318" y="3908968"/>
            <a:ext cx="2990837" cy="30777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Таллин</a:t>
            </a:r>
            <a:endParaRPr lang="ru-RU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4287" y="6204755"/>
            <a:ext cx="2997869" cy="30777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Новосибирск</a:t>
            </a:r>
            <a:endParaRPr lang="ru-RU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992" y="3902477"/>
            <a:ext cx="3007780" cy="30777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Санкт-Петербург</a:t>
            </a:r>
            <a:endParaRPr lang="ru-RU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9992" y="6204754"/>
            <a:ext cx="2987824" cy="30777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Москва</a:t>
            </a:r>
            <a:endParaRPr lang="ru-RU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226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985" y="1979681"/>
            <a:ext cx="2999268" cy="22226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508" y="1971722"/>
            <a:ext cx="3024472" cy="22516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507" y="4252455"/>
            <a:ext cx="3004649" cy="22464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4362" y="4293095"/>
            <a:ext cx="3003453" cy="2209274"/>
          </a:xfrm>
          <a:prstGeom prst="rect">
            <a:avLst/>
          </a:prstGeom>
        </p:spPr>
      </p:pic>
      <p:sp>
        <p:nvSpPr>
          <p:cNvPr id="111" name="Shape 111"/>
          <p:cNvSpPr txBox="1"/>
          <p:nvPr/>
        </p:nvSpPr>
        <p:spPr>
          <a:xfrm>
            <a:off x="429575" y="892550"/>
            <a:ext cx="8285100" cy="39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Спецплощадки</a:t>
            </a:r>
            <a:endParaRPr lang="en-US" sz="2400" b="1" dirty="0">
              <a:solidFill>
                <a:srgbClr val="D71F2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AutoShape 2" descr="Картинки по запросу s7 airlines"/>
          <p:cNvSpPr>
            <a:spLocks noChangeAspect="1" noChangeArrowheads="1"/>
          </p:cNvSpPr>
          <p:nvPr/>
        </p:nvSpPr>
        <p:spPr bwMode="auto">
          <a:xfrm>
            <a:off x="2753467" y="1752387"/>
            <a:ext cx="279513" cy="279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387507" y="4007887"/>
            <a:ext cx="3024473" cy="21544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Тотальный диктант под водой, Карелия</a:t>
            </a:r>
            <a:endParaRPr lang="ru-RU" sz="8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7507" y="6287649"/>
            <a:ext cx="3004649" cy="21544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Тотальный диктант на МКС</a:t>
            </a:r>
            <a:endParaRPr lang="ru-RU" sz="8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6985" y="3986863"/>
            <a:ext cx="2999267" cy="21544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Тотальный диктант в Антарктиде, станция «Прогресс»</a:t>
            </a:r>
            <a:endParaRPr lang="ru-RU" sz="8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4362" y="6287649"/>
            <a:ext cx="3003453" cy="21544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Тотальный диктант на атомном ледоколе</a:t>
            </a:r>
            <a:endParaRPr lang="ru-RU" sz="8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195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362" y="4293094"/>
            <a:ext cx="3003452" cy="22176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506" y="4262714"/>
            <a:ext cx="3024475" cy="22396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6985" y="1980271"/>
            <a:ext cx="2999267" cy="22391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7507" y="1978803"/>
            <a:ext cx="3024474" cy="2238628"/>
          </a:xfrm>
          <a:prstGeom prst="rect">
            <a:avLst/>
          </a:prstGeom>
        </p:spPr>
      </p:pic>
      <p:sp>
        <p:nvSpPr>
          <p:cNvPr id="111" name="Shape 111"/>
          <p:cNvSpPr txBox="1"/>
          <p:nvPr/>
        </p:nvSpPr>
        <p:spPr>
          <a:xfrm>
            <a:off x="429575" y="892550"/>
            <a:ext cx="8285100" cy="39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Звездные «диктаторы»</a:t>
            </a:r>
            <a:endParaRPr lang="en-US" sz="2400" b="1" dirty="0">
              <a:solidFill>
                <a:srgbClr val="D71F2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AutoShape 2" descr="Картинки по запросу s7 airlines"/>
          <p:cNvSpPr>
            <a:spLocks noChangeAspect="1" noChangeArrowheads="1"/>
          </p:cNvSpPr>
          <p:nvPr/>
        </p:nvSpPr>
        <p:spPr bwMode="auto">
          <a:xfrm>
            <a:off x="2753467" y="1752387"/>
            <a:ext cx="279513" cy="279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387508" y="3971210"/>
            <a:ext cx="3024473" cy="24622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Владимир Познер</a:t>
            </a:r>
            <a:endParaRPr lang="ru-RU" sz="1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7507" y="6256148"/>
            <a:ext cx="3024474" cy="24622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Марина Кравец</a:t>
            </a:r>
            <a:endParaRPr lang="ru-RU" sz="1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6985" y="3977068"/>
            <a:ext cx="2999267" cy="24622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Сергей Безруков</a:t>
            </a:r>
            <a:endParaRPr lang="ru-RU" sz="1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6769" y="6264550"/>
            <a:ext cx="3003453" cy="24622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Владимир Меньшов</a:t>
            </a:r>
            <a:endParaRPr lang="ru-RU" sz="1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22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429575" y="892550"/>
            <a:ext cx="8285100" cy="39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Instagram </a:t>
            </a:r>
            <a:r>
              <a:rPr lang="ru-RU" sz="2400" b="1" dirty="0" smtClean="0">
                <a:solidFill>
                  <a:srgbClr val="D71F26"/>
                </a:solidFill>
                <a:latin typeface="Trebuchet MS"/>
                <a:ea typeface="Trebuchet MS"/>
                <a:cs typeface="Trebuchet MS"/>
                <a:sym typeface="Trebuchet MS"/>
              </a:rPr>
              <a:t>звездных «диктаторов»</a:t>
            </a:r>
            <a:endParaRPr lang="en-US" sz="2400" b="1" dirty="0">
              <a:solidFill>
                <a:srgbClr val="D71F2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AutoShape 2" descr="Картинки по запросу s7 airlines"/>
          <p:cNvSpPr>
            <a:spLocks noChangeAspect="1" noChangeArrowheads="1"/>
          </p:cNvSpPr>
          <p:nvPr/>
        </p:nvSpPr>
        <p:spPr bwMode="auto">
          <a:xfrm>
            <a:off x="2753467" y="1752387"/>
            <a:ext cx="279513" cy="279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20" y="2507567"/>
            <a:ext cx="1846965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467" y="2507566"/>
            <a:ext cx="1861518" cy="30425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4267" y="2507566"/>
            <a:ext cx="1867103" cy="30516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0653" y="2507566"/>
            <a:ext cx="1881806" cy="308138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22359" y="5588952"/>
            <a:ext cx="1476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rebuchet MS" panose="020B0603020202020204" pitchFamily="34" charset="0"/>
              </a:rPr>
              <a:t>Яна Чурикова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925845" y="5592881"/>
            <a:ext cx="1516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rebuchet MS" panose="020B0603020202020204" pitchFamily="34" charset="0"/>
              </a:rPr>
              <a:t>Марина Кравец</a:t>
            </a:r>
            <a:endParaRPr lang="ru-RU" b="1" dirty="0">
              <a:latin typeface="Trebuchet MS" panose="020B0603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12663" y="5588952"/>
            <a:ext cx="19159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rebuchet MS" panose="020B0603020202020204" pitchFamily="34" charset="0"/>
              </a:rPr>
              <a:t>Наталья Медведева</a:t>
            </a:r>
            <a:endParaRPr lang="ru-RU" b="1" dirty="0">
              <a:latin typeface="Trebuchet MS" panose="020B0603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47445" y="5588951"/>
            <a:ext cx="1228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rebuchet MS" panose="020B0603020202020204" pitchFamily="34" charset="0"/>
              </a:rPr>
              <a:t>Дима Билан</a:t>
            </a:r>
            <a:endParaRPr lang="ru-RU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719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">
  <a:themeElements>
    <a:clrScheme name="Другая 3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000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5264</TotalTime>
  <Words>852</Words>
  <Application>Microsoft Office PowerPoint</Application>
  <PresentationFormat>Экран (4:3)</PresentationFormat>
  <Paragraphs>191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Ребковец</dc:creator>
  <cp:lastModifiedBy>Ольга Ребковец</cp:lastModifiedBy>
  <cp:revision>33</cp:revision>
  <dcterms:modified xsi:type="dcterms:W3CDTF">2017-05-16T06:10:18Z</dcterms:modified>
</cp:coreProperties>
</file>