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1" r:id="rId4"/>
    <p:sldId id="272" r:id="rId5"/>
    <p:sldId id="275" r:id="rId6"/>
    <p:sldId id="273" r:id="rId7"/>
    <p:sldId id="287" r:id="rId8"/>
    <p:sldId id="274" r:id="rId9"/>
    <p:sldId id="284" r:id="rId10"/>
    <p:sldId id="288" r:id="rId11"/>
    <p:sldId id="278" r:id="rId12"/>
    <p:sldId id="280" r:id="rId13"/>
    <p:sldId id="281" r:id="rId14"/>
    <p:sldId id="282" r:id="rId15"/>
    <p:sldId id="283" r:id="rId16"/>
    <p:sldId id="285" r:id="rId17"/>
    <p:sldId id="286" r:id="rId18"/>
    <p:sldId id="26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0E0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9" autoAdjust="0"/>
  </p:normalViewPr>
  <p:slideViewPr>
    <p:cSldViewPr>
      <p:cViewPr varScale="1">
        <p:scale>
          <a:sx n="66" d="100"/>
          <a:sy n="66" d="100"/>
        </p:scale>
        <p:origin x="-960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1;&#1080;&#1089;&#1090;%20Microsoft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5;&#1086;&#1083;&#1100;&#1079;&#1086;&#1074;&#1072;&#1090;&#1077;&#1083;&#1100;\Desktop\&#1051;&#1080;&#1089;&#1090;%20Microsoft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Лист1!$T$74:$T$86</c:f>
              <c:strCache>
                <c:ptCount val="5"/>
                <c:pt idx="0">
                  <c:v>вузы</c:v>
                </c:pt>
                <c:pt idx="1">
                  <c:v>издательства</c:v>
                </c:pt>
                <c:pt idx="2">
                  <c:v>центры образования взрослых</c:v>
                </c:pt>
                <c:pt idx="3">
                  <c:v>фонды </c:v>
                </c:pt>
                <c:pt idx="4">
                  <c:v>школы</c:v>
                </c:pt>
              </c:strCache>
            </c:strRef>
          </c:cat>
          <c:val>
            <c:numRef>
              <c:f>Лист1!$U$74:$U$86</c:f>
              <c:numCache>
                <c:formatCode>0.00%</c:formatCode>
                <c:ptCount val="5"/>
                <c:pt idx="0">
                  <c:v>0.83</c:v>
                </c:pt>
                <c:pt idx="1">
                  <c:v>0.05</c:v>
                </c:pt>
                <c:pt idx="2">
                  <c:v>0.05</c:v>
                </c:pt>
                <c:pt idx="3">
                  <c:v>0.04</c:v>
                </c:pt>
                <c:pt idx="4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Лист1!$X$99:$X$101</c:f>
              <c:strCache>
                <c:ptCount val="2"/>
                <c:pt idx="0">
                  <c:v>Преподаватели вузов</c:v>
                </c:pt>
                <c:pt idx="1">
                  <c:v>Учителя школ</c:v>
                </c:pt>
              </c:strCache>
            </c:strRef>
          </c:cat>
          <c:val>
            <c:numRef>
              <c:f>Лист1!$Y$99:$Y$101</c:f>
              <c:numCache>
                <c:formatCode>0.00%</c:formatCode>
                <c:ptCount val="2"/>
                <c:pt idx="0">
                  <c:v>0.93</c:v>
                </c:pt>
                <c:pt idx="1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E3653-9FB1-4DFA-B9DE-968CA40AF364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5D9C4-D15F-49B1-BFA3-52E70E9F6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40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5D9C4-D15F-49B1-BFA3-52E70E9F60D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707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53C3-AD8D-4545-AAE7-6E09B5A2C0A1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6FEC-EA10-4E31-BC27-1CE734C29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718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53C3-AD8D-4545-AAE7-6E09B5A2C0A1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6FEC-EA10-4E31-BC27-1CE734C29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952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53C3-AD8D-4545-AAE7-6E09B5A2C0A1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6FEC-EA10-4E31-BC27-1CE734C29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42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53C3-AD8D-4545-AAE7-6E09B5A2C0A1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6FEC-EA10-4E31-BC27-1CE734C29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70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53C3-AD8D-4545-AAE7-6E09B5A2C0A1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6FEC-EA10-4E31-BC27-1CE734C29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9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53C3-AD8D-4545-AAE7-6E09B5A2C0A1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6FEC-EA10-4E31-BC27-1CE734C29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866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53C3-AD8D-4545-AAE7-6E09B5A2C0A1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6FEC-EA10-4E31-BC27-1CE734C29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23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53C3-AD8D-4545-AAE7-6E09B5A2C0A1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6FEC-EA10-4E31-BC27-1CE734C29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39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53C3-AD8D-4545-AAE7-6E09B5A2C0A1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6FEC-EA10-4E31-BC27-1CE734C29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138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53C3-AD8D-4545-AAE7-6E09B5A2C0A1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6FEC-EA10-4E31-BC27-1CE734C29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10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053C3-AD8D-4545-AAE7-6E09B5A2C0A1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96FEC-EA10-4E31-BC27-1CE734C29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01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053C3-AD8D-4545-AAE7-6E09B5A2C0A1}" type="datetimeFigureOut">
              <a:rPr lang="ru-RU" smtClean="0"/>
              <a:t>16.05.2017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96FEC-EA10-4E31-BC27-1CE734C29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27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://mirs.ropryal.ru/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ropryal.ru" TargetMode="External"/><Relationship Id="rId2" Type="http://schemas.openxmlformats.org/officeDocument/2006/relationships/hyperlink" Target="http://www.ropryal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plv.com/resources-and-publications/publication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568952" cy="1945903"/>
          </a:xfrm>
        </p:spPr>
        <p:txBody>
          <a:bodyPr>
            <a:noAutofit/>
          </a:bodyPr>
          <a:lstStyle/>
          <a:p>
            <a:r>
              <a:rPr lang="ru-RU" sz="2600" b="1" dirty="0"/>
              <a:t>Российское общество 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>преподавателей </a:t>
            </a:r>
            <a:r>
              <a:rPr lang="ru-RU" sz="2600" b="1" dirty="0"/>
              <a:t>русского языка </a:t>
            </a:r>
            <a:r>
              <a:rPr lang="ru-RU" sz="2600" b="1" dirty="0" smtClean="0"/>
              <a:t>и </a:t>
            </a:r>
            <a:r>
              <a:rPr lang="ru-RU" sz="2600" b="1" dirty="0"/>
              <a:t>литературы: </a:t>
            </a: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>от </a:t>
            </a:r>
            <a:r>
              <a:rPr lang="ru-RU" sz="2600" b="1" dirty="0"/>
              <a:t>интеграционных связей </a:t>
            </a:r>
            <a:r>
              <a:rPr lang="ru-RU" sz="2600" b="1" dirty="0" smtClean="0"/>
              <a:t>к </a:t>
            </a:r>
            <a:r>
              <a:rPr lang="ru-RU" sz="2600" b="1" dirty="0"/>
              <a:t>профессиональному </a:t>
            </a:r>
            <a:r>
              <a:rPr lang="ru-RU" sz="2600" b="1" dirty="0" smtClean="0"/>
              <a:t>росту</a:t>
            </a:r>
            <a:endParaRPr lang="ru-RU" sz="2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350100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solidFill>
                  <a:srgbClr val="0F0E09"/>
                </a:solidFill>
              </a:rPr>
              <a:t>Александр Владимирович КОРОТЫШЕВ, </a:t>
            </a:r>
          </a:p>
          <a:p>
            <a:pPr algn="l"/>
            <a:r>
              <a:rPr lang="ru-RU" sz="2000" dirty="0" smtClean="0">
                <a:solidFill>
                  <a:srgbClr val="0F0E09"/>
                </a:solidFill>
              </a:rPr>
              <a:t>директор секретариата Российского общества преподавателей русского языка и литературы, </a:t>
            </a:r>
            <a:br>
              <a:rPr lang="ru-RU" sz="2000" dirty="0" smtClean="0">
                <a:solidFill>
                  <a:srgbClr val="0F0E09"/>
                </a:solidFill>
              </a:rPr>
            </a:br>
            <a:r>
              <a:rPr lang="ru-RU" sz="2000" dirty="0" smtClean="0">
                <a:solidFill>
                  <a:srgbClr val="0F0E09"/>
                </a:solidFill>
              </a:rPr>
              <a:t>Международной ассоциации преподавателей русского языка и литературы</a:t>
            </a:r>
            <a:endParaRPr lang="ru-RU" sz="2000" dirty="0">
              <a:solidFill>
                <a:srgbClr val="0F0E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928992" cy="582161"/>
          </a:xfrm>
        </p:spPr>
        <p:txBody>
          <a:bodyPr>
            <a:noAutofit/>
          </a:bodyPr>
          <a:lstStyle/>
          <a:p>
            <a:pPr lvl="0"/>
            <a:r>
              <a:rPr lang="ru-RU" sz="2200" b="1" dirty="0" smtClean="0"/>
              <a:t>Российское общество преподавателей русского языка и литературы</a:t>
            </a:r>
            <a:endParaRPr lang="ru-RU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8786" y="842809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980728"/>
            <a:ext cx="56166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Количество членов:</a:t>
            </a:r>
            <a:r>
              <a:rPr lang="ru-RU" dirty="0" smtClean="0"/>
              <a:t> </a:t>
            </a:r>
          </a:p>
          <a:p>
            <a:r>
              <a:rPr lang="ru-RU" dirty="0" smtClean="0"/>
              <a:t>1999 год - 26</a:t>
            </a:r>
            <a:endParaRPr lang="ru-RU" dirty="0"/>
          </a:p>
          <a:p>
            <a:r>
              <a:rPr lang="ru-RU" dirty="0" smtClean="0"/>
              <a:t>2016 год - 180</a:t>
            </a:r>
          </a:p>
          <a:p>
            <a:endParaRPr lang="ru-RU" dirty="0"/>
          </a:p>
          <a:p>
            <a:r>
              <a:rPr lang="ru-RU" b="1" dirty="0" smtClean="0">
                <a:solidFill>
                  <a:srgbClr val="C00000"/>
                </a:solidFill>
              </a:rPr>
              <a:t>Региональный охват: </a:t>
            </a:r>
            <a:r>
              <a:rPr lang="ru-RU" dirty="0" smtClean="0"/>
              <a:t>47 субъектов Российской Федерации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C00000"/>
                </a:solidFill>
              </a:rPr>
              <a:t>Профиль организаций: </a:t>
            </a:r>
          </a:p>
          <a:p>
            <a:endParaRPr lang="ru-RU" dirty="0" smtClean="0"/>
          </a:p>
          <a:p>
            <a:r>
              <a:rPr lang="ru-RU" dirty="0" smtClean="0"/>
              <a:t>Учебно-научные (школы, учреждения СПО, вузы)</a:t>
            </a:r>
          </a:p>
          <a:p>
            <a:r>
              <a:rPr lang="ru-RU" dirty="0" smtClean="0"/>
              <a:t>Научно-исследовательские (лаборатории, центры)</a:t>
            </a:r>
          </a:p>
          <a:p>
            <a:r>
              <a:rPr lang="ru-RU" dirty="0" smtClean="0"/>
              <a:t>Бизнес-структуры (издательства, языковые школы)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052736"/>
            <a:ext cx="2081631" cy="23121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0494" y="3518036"/>
            <a:ext cx="306308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Руководитель </a:t>
            </a:r>
            <a:r>
              <a:rPr lang="ru-RU" sz="1600" i="1" dirty="0" smtClean="0"/>
              <a:t>– президент </a:t>
            </a:r>
            <a:r>
              <a:rPr lang="ru-RU" sz="1600" i="1" dirty="0" smtClean="0"/>
              <a:t>РАО,</a:t>
            </a:r>
            <a:endParaRPr lang="ru-RU" sz="1600" i="1" dirty="0" smtClean="0"/>
          </a:p>
          <a:p>
            <a:r>
              <a:rPr lang="ru-RU" sz="1600" i="1" dirty="0" smtClean="0"/>
              <a:t>президент </a:t>
            </a:r>
            <a:r>
              <a:rPr lang="ru-RU" sz="1600" i="1" dirty="0" smtClean="0"/>
              <a:t>СПбГУ, </a:t>
            </a:r>
            <a:endParaRPr lang="ru-RU" sz="1600" i="1" dirty="0"/>
          </a:p>
          <a:p>
            <a:r>
              <a:rPr lang="ru-RU" sz="1600" i="1" dirty="0" smtClean="0"/>
              <a:t>Профессор, академик РАО</a:t>
            </a:r>
          </a:p>
          <a:p>
            <a:r>
              <a:rPr lang="ru-RU" sz="1600" i="1" dirty="0" smtClean="0"/>
              <a:t>Людмила Алексеевна</a:t>
            </a:r>
            <a:endParaRPr lang="ru-RU" sz="1600" i="1" dirty="0"/>
          </a:p>
          <a:p>
            <a:r>
              <a:rPr lang="ru-RU" sz="1600" i="1" dirty="0" smtClean="0"/>
              <a:t>ВЕРБИЦКАЯ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23179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60648"/>
            <a:ext cx="8928992" cy="582161"/>
          </a:xfrm>
        </p:spPr>
        <p:txBody>
          <a:bodyPr>
            <a:noAutofit/>
          </a:bodyPr>
          <a:lstStyle/>
          <a:p>
            <a:pPr lvl="0"/>
            <a:r>
              <a:rPr lang="ru-RU" sz="2200" b="1" dirty="0" smtClean="0"/>
              <a:t>Структура РОПРЯЛ</a:t>
            </a:r>
            <a:endParaRPr lang="ru-RU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8786" y="842809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058009"/>
            <a:ext cx="4030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Коллективные члены, 80 организаций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04048" y="1353648"/>
            <a:ext cx="3986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Индивидуальные члены, 100 человек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2563686"/>
              </p:ext>
            </p:extLst>
          </p:nvPr>
        </p:nvGraphicFramePr>
        <p:xfrm>
          <a:off x="539552" y="1377448"/>
          <a:ext cx="4392488" cy="3995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8533608"/>
              </p:ext>
            </p:extLst>
          </p:nvPr>
        </p:nvGraphicFramePr>
        <p:xfrm>
          <a:off x="5004048" y="1628800"/>
          <a:ext cx="3960440" cy="3264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521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352928" cy="648073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/>
              <a:t>РОПРЯЛ: возможности для молодых русистов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19675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74936" y="980728"/>
            <a:ext cx="83529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Карьерный рост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/>
            <a:r>
              <a:rPr lang="ru-RU" b="1" dirty="0" smtClean="0"/>
              <a:t>	членство в авторитетном профессиональном союзе</a:t>
            </a:r>
          </a:p>
          <a:p>
            <a:pPr lvl="0"/>
            <a:endParaRPr lang="ru-RU" b="1" dirty="0" smtClean="0"/>
          </a:p>
          <a:p>
            <a:pPr lvl="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Возможность заявить о себе</a:t>
            </a:r>
          </a:p>
          <a:p>
            <a:pPr lvl="0"/>
            <a:r>
              <a:rPr lang="ru-RU" b="1" dirty="0"/>
              <a:t>	</a:t>
            </a:r>
            <a:r>
              <a:rPr lang="ru-RU" b="1" dirty="0" smtClean="0"/>
              <a:t>возможность </a:t>
            </a:r>
            <a:r>
              <a:rPr lang="ru-RU" b="1" dirty="0"/>
              <a:t>БЕСПЛАТНОЙ публикации в авторитетном журнале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Мир русского слова»</a:t>
            </a:r>
          </a:p>
          <a:p>
            <a:pPr lvl="0"/>
            <a:endParaRPr lang="ru-RU" b="1" dirty="0"/>
          </a:p>
          <a:p>
            <a:pPr lvl="0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Профессиональное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общение </a:t>
            </a:r>
          </a:p>
          <a:p>
            <a:pPr lvl="0"/>
            <a:r>
              <a:rPr lang="ru-RU" b="1" dirty="0"/>
              <a:t>	о</a:t>
            </a:r>
            <a:r>
              <a:rPr lang="ru-RU" b="1" dirty="0" smtClean="0"/>
              <a:t>пределение </a:t>
            </a:r>
            <a:r>
              <a:rPr lang="ru-RU" b="1" dirty="0"/>
              <a:t>тем для исследований, возможность диалога </a:t>
            </a:r>
            <a:endParaRPr lang="ru-RU" b="1" dirty="0" smtClean="0"/>
          </a:p>
          <a:p>
            <a:pPr lvl="0"/>
            <a:r>
              <a:rPr lang="ru-RU" b="1" dirty="0" smtClean="0"/>
              <a:t>с </a:t>
            </a:r>
            <a:r>
              <a:rPr lang="ru-RU" b="1" dirty="0"/>
              <a:t>мэтрами русистики </a:t>
            </a:r>
            <a:r>
              <a:rPr lang="ru-RU" b="1" dirty="0" smtClean="0"/>
              <a:t>благодаря представительному </a:t>
            </a:r>
            <a:r>
              <a:rPr lang="ru-RU" b="1" dirty="0"/>
              <a:t>составу </a:t>
            </a:r>
            <a:r>
              <a:rPr lang="ru-RU" b="1" dirty="0" smtClean="0"/>
              <a:t>РОПРЯЛ</a:t>
            </a:r>
          </a:p>
          <a:p>
            <a:pPr lvl="0"/>
            <a:endParaRPr lang="ru-RU" sz="2000" b="1" dirty="0"/>
          </a:p>
          <a:p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72937"/>
            <a:ext cx="1989030" cy="13260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301" y="4272937"/>
            <a:ext cx="1989030" cy="13260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9" y="4221088"/>
            <a:ext cx="1971435" cy="13076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680" y="4275387"/>
            <a:ext cx="1989030" cy="132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528" y="116632"/>
            <a:ext cx="8856984" cy="1080120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/>
              <a:t> </a:t>
            </a:r>
            <a:r>
              <a:rPr lang="en-US" sz="2200" b="1" dirty="0" smtClean="0"/>
              <a:t>V </a:t>
            </a:r>
            <a:r>
              <a:rPr lang="ru-RU" sz="2200" b="1" dirty="0" smtClean="0"/>
              <a:t>Конгресс </a:t>
            </a:r>
            <a:r>
              <a:rPr lang="ru-RU" sz="2200" b="1" dirty="0"/>
              <a:t>РОПРЯЛ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«Динамика языковых и культурных процессов в современной России» </a:t>
            </a:r>
            <a:br>
              <a:rPr lang="ru-RU" sz="2200" b="1" dirty="0" smtClean="0"/>
            </a:b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4-8 октября 2016 года, Казань</a:t>
            </a:r>
            <a:endParaRPr lang="ru-RU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19675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7215" y="1412776"/>
            <a:ext cx="84776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cap="all" dirty="0" smtClean="0">
                <a:solidFill>
                  <a:srgbClr val="002060"/>
                </a:solidFill>
              </a:rPr>
              <a:t>Научные направления: </a:t>
            </a:r>
            <a:endParaRPr lang="ru-RU" sz="1600" b="1" cap="all" dirty="0" smtClean="0">
              <a:solidFill>
                <a:srgbClr val="002060"/>
              </a:solidFill>
            </a:endParaRPr>
          </a:p>
          <a:p>
            <a:endParaRPr lang="ru-RU" b="1" cap="all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/>
              <a:t>Русский язык: актуальные аспекты исследования</a:t>
            </a:r>
          </a:p>
          <a:p>
            <a:r>
              <a:rPr lang="ru-RU" dirty="0"/>
              <a:t>Русский язык и языки народов России: </a:t>
            </a:r>
            <a:r>
              <a:rPr lang="ru-RU" dirty="0" smtClean="0"/>
              <a:t>взаимосвязь и </a:t>
            </a:r>
            <a:r>
              <a:rPr lang="ru-RU" dirty="0"/>
              <a:t>взаимовлияние</a:t>
            </a:r>
          </a:p>
          <a:p>
            <a:r>
              <a:rPr lang="ru-RU" dirty="0"/>
              <a:t>Русская литература в современном мире </a:t>
            </a:r>
            <a:endParaRPr lang="ru-RU" dirty="0" smtClean="0"/>
          </a:p>
          <a:p>
            <a:r>
              <a:rPr lang="ru-RU" dirty="0"/>
              <a:t>Русский язык в системе общего и дополнительного образования России </a:t>
            </a:r>
            <a:endParaRPr lang="ru-RU" dirty="0" smtClean="0"/>
          </a:p>
          <a:p>
            <a:r>
              <a:rPr lang="ru-RU" dirty="0" smtClean="0"/>
              <a:t>Русский язык в системе высшего образования и курсового обучения</a:t>
            </a:r>
          </a:p>
          <a:p>
            <a:r>
              <a:rPr lang="ru-RU" dirty="0" smtClean="0"/>
              <a:t>Русский язык как иностранный в России и за рубежом</a:t>
            </a:r>
          </a:p>
          <a:p>
            <a:endParaRPr lang="ru-RU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9811"/>
            <a:ext cx="9142040" cy="195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3"/>
            <a:ext cx="8352928" cy="360040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/>
              <a:t>Фестиваль «Русское слово»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19675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843808" y="764704"/>
            <a:ext cx="51125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6 фестивалей </a:t>
            </a:r>
            <a:r>
              <a:rPr lang="ru-RU" dirty="0" smtClean="0"/>
              <a:t>с 2004 года</a:t>
            </a:r>
          </a:p>
          <a:p>
            <a:endParaRPr lang="ru-RU" dirty="0"/>
          </a:p>
          <a:p>
            <a:r>
              <a:rPr lang="ru-RU" dirty="0" smtClean="0"/>
              <a:t>4 категории участников: </a:t>
            </a:r>
            <a:r>
              <a:rPr lang="ru-RU" dirty="0"/>
              <a:t>школьники, студенты, все желающие (без возрастных ограничений), </a:t>
            </a:r>
            <a:r>
              <a:rPr lang="ru-RU" b="1" dirty="0">
                <a:solidFill>
                  <a:srgbClr val="0070C0"/>
                </a:solidFill>
              </a:rPr>
              <a:t>преподаватели-русисты </a:t>
            </a:r>
            <a:endParaRPr lang="ru-RU" b="1" dirty="0" smtClean="0">
              <a:solidFill>
                <a:srgbClr val="0070C0"/>
              </a:solidFill>
            </a:endParaRPr>
          </a:p>
          <a:p>
            <a:endParaRPr lang="ru-RU" dirty="0"/>
          </a:p>
          <a:p>
            <a:r>
              <a:rPr lang="ru-RU" b="1" dirty="0" smtClean="0">
                <a:solidFill>
                  <a:srgbClr val="0070C0"/>
                </a:solidFill>
              </a:rPr>
              <a:t>Более 3700 участников</a:t>
            </a:r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в 2014 году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smtClean="0"/>
              <a:t>300 </a:t>
            </a:r>
            <a:r>
              <a:rPr lang="ru-RU" dirty="0" smtClean="0"/>
              <a:t>вышли в финал</a:t>
            </a:r>
          </a:p>
          <a:p>
            <a:endParaRPr lang="ru-RU" dirty="0"/>
          </a:p>
          <a:p>
            <a:r>
              <a:rPr lang="ru-RU" dirty="0" smtClean="0"/>
              <a:t>3 этапа: выполнение устных заданий, </a:t>
            </a:r>
            <a:br>
              <a:rPr lang="ru-RU" dirty="0" smtClean="0"/>
            </a:br>
            <a:r>
              <a:rPr lang="ru-RU" dirty="0" smtClean="0"/>
              <a:t>написание эссе, творческие состязания</a:t>
            </a:r>
          </a:p>
          <a:p>
            <a:endParaRPr lang="ru-RU" dirty="0"/>
          </a:p>
          <a:p>
            <a:r>
              <a:rPr lang="ru-RU" dirty="0" smtClean="0"/>
              <a:t>Финальный тур в Санкт-Петербурге</a:t>
            </a:r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52" y="192680"/>
            <a:ext cx="2487916" cy="165819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483419"/>
            <a:ext cx="2469164" cy="16456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7721"/>
            <a:ext cx="2469164" cy="164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352928" cy="648073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/>
              <a:t>Сессия «РОПРЯЛ – Русскому миру»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19675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339752" y="1268760"/>
            <a:ext cx="6480721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1) Обратная связь с регионом: тему определяет вуз-партнёр</a:t>
            </a:r>
          </a:p>
          <a:p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Система оценки качества преподавания русского языка 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школе: проблемы и перспективы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28-29 апреля 2017 года, Башкортостан, совместно с БашГУ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Актуальные вопросы преподавания русского языка в полиэтнической среде Южного федерального округа»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24-25 ноября 2015 года, Ростов-на-Дону, совместно с ЮФУ</a:t>
            </a:r>
            <a:endParaRPr lang="ru-RU" dirty="0">
              <a:solidFill>
                <a:srgbClr val="002060"/>
              </a:solidFill>
            </a:endParaRPr>
          </a:p>
          <a:p>
            <a:endParaRPr lang="ru-RU" b="1" dirty="0" smtClean="0"/>
          </a:p>
          <a:p>
            <a:r>
              <a:rPr lang="ru-RU" b="1" dirty="0" smtClean="0"/>
              <a:t>2) Диалог с ведущими специалистами по заявленной проблеме</a:t>
            </a:r>
          </a:p>
          <a:p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39"/>
            <a:ext cx="2123728" cy="1415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4514"/>
            <a:ext cx="2123728" cy="14158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4735"/>
            <a:ext cx="2123728" cy="11945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0333"/>
            <a:ext cx="2123728" cy="1414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0588" y="332655"/>
            <a:ext cx="8352928" cy="648073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/>
              <a:t>Журнал «Мир русского слова»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19675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36644" y="3356992"/>
            <a:ext cx="85176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Декабрь 2015 </a:t>
            </a:r>
            <a:r>
              <a:rPr lang="ru-RU" sz="1600" dirty="0"/>
              <a:t>года </a:t>
            </a:r>
            <a:r>
              <a:rPr lang="ru-RU" sz="1600" dirty="0" smtClean="0"/>
              <a:t>– журнал вошёл </a:t>
            </a:r>
            <a:r>
              <a:rPr lang="ru-RU" sz="1600" dirty="0"/>
              <a:t>в новую редакцию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002060"/>
                </a:solidFill>
              </a:rPr>
              <a:t>Перечня </a:t>
            </a:r>
            <a:r>
              <a:rPr lang="ru-RU" sz="1600" b="1" dirty="0">
                <a:solidFill>
                  <a:srgbClr val="002060"/>
                </a:solidFill>
              </a:rPr>
              <a:t>рецензируемых научных изданий ВАК </a:t>
            </a:r>
            <a:r>
              <a:rPr lang="ru-RU" sz="1600" b="1" dirty="0" smtClean="0">
                <a:solidFill>
                  <a:srgbClr val="002060"/>
                </a:solidFill>
              </a:rPr>
              <a:t>РФ </a:t>
            </a:r>
          </a:p>
          <a:p>
            <a:endParaRPr lang="ru-RU" sz="1600" b="1" dirty="0"/>
          </a:p>
          <a:p>
            <a:r>
              <a:rPr lang="ru-RU" sz="1600" dirty="0" smtClean="0"/>
              <a:t>Март 2016 года - журнал включен </a:t>
            </a:r>
            <a:r>
              <a:rPr lang="ru-RU" sz="1600" dirty="0"/>
              <a:t>в </a:t>
            </a:r>
            <a:r>
              <a:rPr lang="ru-RU" sz="1600" b="1" dirty="0">
                <a:solidFill>
                  <a:srgbClr val="002060"/>
                </a:solidFill>
              </a:rPr>
              <a:t>Европейский индекс цитирования по гуманитарным и общественным наукам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/>
              <a:t>(ERIH PLUS). 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dirty="0"/>
              <a:t>Аннотированное содержание </a:t>
            </a:r>
            <a:r>
              <a:rPr lang="ru-RU" sz="1600" dirty="0" smtClean="0"/>
              <a:t>с </a:t>
            </a:r>
            <a:r>
              <a:rPr lang="ru-RU" sz="1600" dirty="0"/>
              <a:t>2013 </a:t>
            </a:r>
            <a:r>
              <a:rPr lang="ru-RU" sz="1600" dirty="0" smtClean="0"/>
              <a:t>года и </a:t>
            </a:r>
            <a:r>
              <a:rPr lang="ru-RU" sz="1600" b="1" dirty="0">
                <a:solidFill>
                  <a:srgbClr val="002060"/>
                </a:solidFill>
              </a:rPr>
              <a:t>полные тексты статей </a:t>
            </a:r>
            <a:r>
              <a:rPr lang="ru-RU" sz="1600" b="1" dirty="0" smtClean="0">
                <a:solidFill>
                  <a:srgbClr val="002060"/>
                </a:solidFill>
              </a:rPr>
              <a:t>с </a:t>
            </a:r>
            <a:r>
              <a:rPr lang="ru-RU" sz="1600" b="1" dirty="0">
                <a:solidFill>
                  <a:srgbClr val="002060"/>
                </a:solidFill>
              </a:rPr>
              <a:t>2007 </a:t>
            </a:r>
            <a:r>
              <a:rPr lang="ru-RU" sz="1600" b="1" dirty="0" smtClean="0">
                <a:solidFill>
                  <a:srgbClr val="002060"/>
                </a:solidFill>
              </a:rPr>
              <a:t>года </a:t>
            </a:r>
            <a:r>
              <a:rPr lang="ru-RU" sz="1600" dirty="0" smtClean="0"/>
              <a:t>– </a:t>
            </a:r>
            <a:br>
              <a:rPr lang="ru-RU" sz="1600" dirty="0" smtClean="0"/>
            </a:br>
            <a:r>
              <a:rPr lang="ru-RU" sz="1600" dirty="0" smtClean="0"/>
              <a:t>на сайте </a:t>
            </a:r>
            <a:r>
              <a:rPr lang="en-US" sz="1600" dirty="0">
                <a:hlinkClick r:id="rId2"/>
              </a:rPr>
              <a:t>http://mirs.ropryal.ru</a:t>
            </a:r>
            <a:r>
              <a:rPr lang="en-US" sz="1600" dirty="0" smtClean="0">
                <a:hlinkClick r:id="rId2"/>
              </a:rPr>
              <a:t>/</a:t>
            </a:r>
            <a:r>
              <a:rPr lang="ru-RU" sz="1600" dirty="0" smtClean="0"/>
              <a:t>  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980728"/>
            <a:ext cx="3302158" cy="22045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8770" y="1124744"/>
            <a:ext cx="50353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Учрежден в 2000 году</a:t>
            </a:r>
          </a:p>
          <a:p>
            <a:endParaRPr lang="ru-RU" sz="1600" dirty="0"/>
          </a:p>
          <a:p>
            <a:r>
              <a:rPr lang="ru-RU" sz="1600" dirty="0" smtClean="0"/>
              <a:t>Тематика статей: </a:t>
            </a:r>
          </a:p>
          <a:p>
            <a:r>
              <a:rPr lang="ru-RU" sz="1600" dirty="0"/>
              <a:t>10.00.00 Филологические науки:</a:t>
            </a:r>
            <a:br>
              <a:rPr lang="ru-RU" sz="1600" dirty="0"/>
            </a:br>
            <a:r>
              <a:rPr lang="ru-RU" sz="1600" dirty="0"/>
              <a:t>– 10.02.00 Языкознание,</a:t>
            </a:r>
            <a:br>
              <a:rPr lang="ru-RU" sz="1600" dirty="0"/>
            </a:br>
            <a:r>
              <a:rPr lang="ru-RU" sz="1600" dirty="0"/>
              <a:t>– 10.01.00 Литературоведение;</a:t>
            </a:r>
            <a:br>
              <a:rPr lang="ru-RU" sz="1600" dirty="0"/>
            </a:br>
            <a:r>
              <a:rPr lang="ru-RU" sz="1600" dirty="0"/>
              <a:t>13.00.00 Педагогические науки</a:t>
            </a:r>
          </a:p>
        </p:txBody>
      </p:sp>
    </p:spTree>
    <p:extLst>
      <p:ext uri="{BB962C8B-B14F-4D97-AF65-F5344CB8AC3E}">
        <p14:creationId xmlns:p14="http://schemas.microsoft.com/office/powerpoint/2010/main" val="169624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352928" cy="648073"/>
          </a:xfrm>
        </p:spPr>
        <p:txBody>
          <a:bodyPr>
            <a:noAutofit/>
          </a:bodyPr>
          <a:lstStyle/>
          <a:p>
            <a:pPr lvl="0"/>
            <a:r>
              <a:rPr lang="ru-RU" sz="2400" b="1" dirty="0" smtClean="0"/>
              <a:t>Исследовательская деятельность</a:t>
            </a:r>
            <a:endParaRPr lang="ru-RU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19675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90960" y="1412776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b="1" dirty="0" smtClean="0"/>
              <a:t>Комплексный экзамен для трудящихся мигрантов</a:t>
            </a:r>
          </a:p>
          <a:p>
            <a:pPr lvl="1"/>
            <a:r>
              <a:rPr lang="ru-RU" dirty="0" smtClean="0"/>
              <a:t>Исследование в 22 субъектах Российской Федерации (февраль – март 2016 года), подготовка методического пособия (презентация 1 июня 2017 года)</a:t>
            </a:r>
          </a:p>
          <a:p>
            <a:pPr lvl="1"/>
            <a:endParaRPr lang="ru-RU" dirty="0"/>
          </a:p>
          <a:p>
            <a:pPr lvl="1"/>
            <a:r>
              <a:rPr lang="ru-RU" b="1" dirty="0" smtClean="0"/>
              <a:t>Русский язык в системе адаптации иностранных абитуриентов в России</a:t>
            </a:r>
          </a:p>
          <a:p>
            <a:pPr lvl="1"/>
            <a:r>
              <a:rPr lang="ru-RU" dirty="0" smtClean="0"/>
              <a:t>Выборочный м</a:t>
            </a:r>
            <a:r>
              <a:rPr lang="ru-RU" dirty="0" smtClean="0"/>
              <a:t>ониторинг </a:t>
            </a:r>
            <a:r>
              <a:rPr lang="ru-RU" dirty="0" smtClean="0"/>
              <a:t>вузов </a:t>
            </a:r>
            <a:r>
              <a:rPr lang="ru-RU" dirty="0" smtClean="0"/>
              <a:t>во всех федеральных </a:t>
            </a:r>
            <a:r>
              <a:rPr lang="ru-RU" dirty="0" smtClean="0"/>
              <a:t>округах, выпуск аналитического сборника в июне 2017 года при поддержке АО «</a:t>
            </a:r>
            <a:r>
              <a:rPr lang="ru-RU" dirty="0" err="1" smtClean="0"/>
              <a:t>Россельхозбанк</a:t>
            </a:r>
            <a:r>
              <a:rPr lang="ru-RU" dirty="0" smtClean="0"/>
              <a:t>»</a:t>
            </a:r>
          </a:p>
          <a:p>
            <a:pPr lvl="1"/>
            <a:endParaRPr lang="ru-RU" b="1" dirty="0" smtClean="0"/>
          </a:p>
          <a:p>
            <a:pPr lvl="1"/>
            <a:r>
              <a:rPr lang="ru-RU" b="1" dirty="0" smtClean="0"/>
              <a:t>Русский язык в системе международных инфраструктурных проектов</a:t>
            </a:r>
          </a:p>
          <a:p>
            <a:pPr lvl="1"/>
            <a:r>
              <a:rPr lang="ru-RU" dirty="0" smtClean="0"/>
              <a:t>Пилотный проект – конференция в Пекине 15-16 июня 2017 года, предметные кластеры: экономика и финансы, ТЭК, транспортная логистика</a:t>
            </a:r>
          </a:p>
        </p:txBody>
      </p:sp>
    </p:spTree>
    <p:extLst>
      <p:ext uri="{BB962C8B-B14F-4D97-AF65-F5344CB8AC3E}">
        <p14:creationId xmlns:p14="http://schemas.microsoft.com/office/powerpoint/2010/main" val="30068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/>
          <a:lstStyle/>
          <a:p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34290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URL: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www.ropryal.ru</a:t>
            </a:r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E-mail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t-EE" sz="2000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info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@ropryal.ru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  </a:t>
            </a:r>
          </a:p>
          <a:p>
            <a:pPr algn="r"/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Тел.: +7 (812) 332-94-21, 332-94-23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26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648073"/>
          </a:xfrm>
        </p:spPr>
        <p:txBody>
          <a:bodyPr>
            <a:normAutofit fontScale="90000"/>
          </a:bodyPr>
          <a:lstStyle/>
          <a:p>
            <a:pPr lvl="0"/>
            <a:r>
              <a:rPr lang="ru-RU" sz="2800" b="1" dirty="0" smtClean="0"/>
              <a:t>Что такое ассоциация преподавателей-словесников? 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124744"/>
            <a:ext cx="7848872" cy="3888432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ru-RU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«Это </a:t>
            </a:r>
            <a:r>
              <a:rPr lang="ru-RU" sz="7200" b="1" dirty="0" smtClean="0">
                <a:solidFill>
                  <a:srgbClr val="0070C0"/>
                </a:solidFill>
              </a:rPr>
              <a:t>профессиональный </a:t>
            </a:r>
            <a:r>
              <a:rPr lang="ru-RU" sz="7200" b="1" dirty="0">
                <a:solidFill>
                  <a:srgbClr val="0070C0"/>
                </a:solidFill>
              </a:rPr>
              <a:t>союз единомышленников</a:t>
            </a:r>
            <a:r>
              <a:rPr lang="ru-RU" sz="7200" dirty="0">
                <a:solidFill>
                  <a:srgbClr val="0070C0"/>
                </a:solidFill>
              </a:rPr>
              <a:t>, </a:t>
            </a:r>
            <a: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обычно некоммерческая организация. В центре внимания всей деятельности ассоциации находятся её члены, поскольку без них нет ассоциации. Ассоциация поощряет профессионализм, предоставляя возможность </a:t>
            </a:r>
            <a:r>
              <a:rPr lang="ru-RU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своим членам устанавливать </a:t>
            </a:r>
            <a: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контакты, </a:t>
            </a:r>
            <a:r>
              <a:rPr lang="ru-RU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поддерживает </a:t>
            </a:r>
            <a:r>
              <a:rPr lang="ru-RU" sz="7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обмен опытом и </a:t>
            </a:r>
            <a:r>
              <a:rPr lang="ru-RU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сотрудничество, представляет интересы своих членов в общественной жизни».</a:t>
            </a:r>
          </a:p>
          <a:p>
            <a:pPr algn="just">
              <a:lnSpc>
                <a:spcPct val="120000"/>
              </a:lnSpc>
            </a:pPr>
            <a:endParaRPr lang="ru-RU" sz="72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20000"/>
              </a:lnSpc>
            </a:pPr>
            <a:r>
              <a:rPr lang="ru-RU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Ассоциация преподавателей живых языков </a:t>
            </a:r>
            <a:r>
              <a:rPr lang="en-US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(FIPLV)</a:t>
            </a:r>
            <a:r>
              <a:rPr lang="ru-RU" sz="7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</a:t>
            </a:r>
          </a:p>
          <a:p>
            <a:pPr algn="r">
              <a:lnSpc>
                <a:spcPct val="120000"/>
              </a:lnSpc>
            </a:pPr>
            <a:r>
              <a:rPr lang="ru-RU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«Руководство для ассоциаций преподавателей языков»</a:t>
            </a:r>
          </a:p>
          <a:p>
            <a:pPr algn="r">
              <a:lnSpc>
                <a:spcPct val="120000"/>
              </a:lnSpc>
            </a:pPr>
            <a:r>
              <a:rPr lang="en-US" sz="7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https://fiplv.com/resources-and-publications/publications</a:t>
            </a:r>
            <a:r>
              <a:rPr lang="en-US" sz="7200" b="1" dirty="0" smtClean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/</a:t>
            </a:r>
            <a:endParaRPr lang="ru-RU" sz="72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>
              <a:lnSpc>
                <a:spcPct val="120000"/>
              </a:lnSpc>
            </a:pPr>
            <a:endParaRPr lang="ru-RU" sz="7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6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8568952" cy="648073"/>
          </a:xfrm>
        </p:spPr>
        <p:txBody>
          <a:bodyPr>
            <a:noAutofit/>
          </a:bodyPr>
          <a:lstStyle/>
          <a:p>
            <a:pPr lvl="0"/>
            <a:r>
              <a:rPr lang="ru-RU" sz="2200" b="1" dirty="0" smtClean="0">
                <a:solidFill>
                  <a:srgbClr val="0F0E09"/>
                </a:solidFill>
              </a:rPr>
              <a:t>Функции ассоциации преподавателей-словесников (стратегия </a:t>
            </a:r>
            <a:r>
              <a:rPr lang="en-US" sz="2200" b="1" dirty="0" smtClean="0">
                <a:solidFill>
                  <a:srgbClr val="0F0E09"/>
                </a:solidFill>
              </a:rPr>
              <a:t>FIPLV)</a:t>
            </a:r>
            <a:endParaRPr lang="ru-RU" sz="2200" b="1" dirty="0">
              <a:solidFill>
                <a:srgbClr val="0F0E0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1196752"/>
            <a:ext cx="6408712" cy="432048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1800" b="1" cap="all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1) Сетевое </a:t>
            </a:r>
            <a:r>
              <a:rPr lang="ru-RU" sz="1800" b="1" cap="all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сотрудничество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Дискуссии на конференциях,  веб-форумах, базы данных с примерами уроков</a:t>
            </a:r>
          </a:p>
          <a:p>
            <a:pPr algn="l"/>
            <a:endParaRPr lang="ru-RU" sz="180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l"/>
            <a:r>
              <a:rPr lang="ru-RU" sz="1800" b="1" cap="all" dirty="0" smtClean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2) Научно-методическая деятельность, повышение квалификации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Выпуск учебной литературы, </a:t>
            </a:r>
            <a:r>
              <a:rPr lang="ru-RU" sz="18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эксклюзивное право на разработку тестовых материалов</a:t>
            </a:r>
            <a:r>
              <a:rPr lang="ru-RU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800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(Ассоциация преподавателей родного языка Финляндии)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l"/>
            <a:r>
              <a:rPr lang="ru-RU" sz="18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Обязательное рецензирование </a:t>
            </a:r>
            <a:r>
              <a:rPr lang="ru-RU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материалов перед публикацией </a:t>
            </a:r>
            <a:r>
              <a:rPr lang="ru-RU" sz="1800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(Исландия)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l"/>
            <a:r>
              <a:rPr lang="ru-RU" sz="1800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Обязательные программы повышения квалификации </a:t>
            </a:r>
            <a:r>
              <a:rPr lang="ru-RU" sz="18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для педагогов </a:t>
            </a:r>
            <a:r>
              <a:rPr lang="ru-RU" sz="1800" i="1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(Общество преподавателей-германистов Казахстана)</a:t>
            </a:r>
          </a:p>
          <a:p>
            <a:pPr algn="l"/>
            <a:endParaRPr lang="ru-RU" sz="1800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l"/>
            <a:endParaRPr lang="ru-RU" sz="180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l"/>
            <a:endParaRPr lang="ru-RU" sz="1800" b="1" dirty="0" smtClean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 algn="l"/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ru-RU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7"/>
            <a:ext cx="2160780" cy="14401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6912"/>
            <a:ext cx="2160780" cy="14375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" y="4221088"/>
            <a:ext cx="2193324" cy="139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1268760"/>
            <a:ext cx="6264696" cy="4032448"/>
          </a:xfrm>
        </p:spPr>
        <p:txBody>
          <a:bodyPr>
            <a:normAutofit/>
          </a:bodyPr>
          <a:lstStyle/>
          <a:p>
            <a:pPr algn="l"/>
            <a:r>
              <a:rPr lang="ru-RU" sz="1800" b="1" cap="all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3) Публикации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Научный журнал – официальный печатный орган ассоциации. Специальные условия публикации статей для авторов – членов ассоциации </a:t>
            </a:r>
          </a:p>
          <a:p>
            <a:pPr algn="l"/>
            <a:endParaRPr lang="ru-RU" sz="1800" cap="all" dirty="0" smtClean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l"/>
            <a:r>
              <a:rPr lang="ru-RU" sz="1800" b="1" cap="all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4) Защита интересов в органах власти</a:t>
            </a:r>
          </a:p>
          <a:p>
            <a:pPr algn="l"/>
            <a:r>
              <a:rPr lang="ru-RU" sz="18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Экспертная комиссия при министерстве образования</a:t>
            </a:r>
          </a:p>
          <a:p>
            <a:pPr algn="l"/>
            <a:endParaRPr lang="ru-RU" sz="18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ru-RU" sz="1800" b="1" cap="all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5) Сотрудничество </a:t>
            </a:r>
            <a:br>
              <a:rPr lang="ru-RU" sz="1800" b="1" cap="all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</a:br>
            <a:r>
              <a:rPr lang="ru-RU" sz="1800" b="1" cap="all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с международными организациями</a:t>
            </a:r>
          </a:p>
          <a:p>
            <a:pPr algn="l"/>
            <a:r>
              <a:rPr lang="ru-RU" sz="1800" i="1" dirty="0" smtClean="0">
                <a:solidFill>
                  <a:schemeClr val="tx1"/>
                </a:solidFill>
              </a:rPr>
              <a:t>(ЮНЕСКО, Совет Европы, </a:t>
            </a:r>
            <a:r>
              <a:rPr lang="en-US" sz="1800" i="1" dirty="0" smtClean="0">
                <a:solidFill>
                  <a:schemeClr val="tx1"/>
                </a:solidFill>
              </a:rPr>
              <a:t>Goethe </a:t>
            </a:r>
            <a:r>
              <a:rPr lang="en-US" sz="1800" i="1" dirty="0" err="1" smtClean="0">
                <a:solidFill>
                  <a:schemeClr val="tx1"/>
                </a:solidFill>
              </a:rPr>
              <a:t>Institut</a:t>
            </a:r>
            <a:r>
              <a:rPr lang="en-US" sz="1800" i="1" dirty="0" smtClean="0">
                <a:solidFill>
                  <a:schemeClr val="tx1"/>
                </a:solidFill>
              </a:rPr>
              <a:t>, Alliance </a:t>
            </a:r>
            <a:r>
              <a:rPr lang="en-US" sz="1800" i="1" dirty="0" err="1" smtClean="0">
                <a:solidFill>
                  <a:schemeClr val="tx1"/>
                </a:solidFill>
              </a:rPr>
              <a:t>Française</a:t>
            </a:r>
            <a:r>
              <a:rPr lang="en-US" sz="1800" i="1" dirty="0" smtClean="0">
                <a:solidFill>
                  <a:schemeClr val="tx1"/>
                </a:solidFill>
              </a:rPr>
              <a:t>, </a:t>
            </a:r>
            <a:r>
              <a:rPr lang="ru-RU" sz="1800" i="1" dirty="0" smtClean="0">
                <a:solidFill>
                  <a:schemeClr val="tx1"/>
                </a:solidFill>
              </a:rPr>
              <a:t/>
            </a:r>
            <a:br>
              <a:rPr lang="ru-RU" sz="1800" i="1" dirty="0" smtClean="0">
                <a:solidFill>
                  <a:schemeClr val="tx1"/>
                </a:solidFill>
              </a:rPr>
            </a:br>
            <a:r>
              <a:rPr lang="en-US" sz="1800" i="1" dirty="0" smtClean="0">
                <a:solidFill>
                  <a:schemeClr val="tx1"/>
                </a:solidFill>
              </a:rPr>
              <a:t>British Council, </a:t>
            </a:r>
            <a:r>
              <a:rPr lang="ru-RU" sz="1800" i="1" dirty="0" smtClean="0">
                <a:solidFill>
                  <a:schemeClr val="tx1"/>
                </a:solidFill>
              </a:rPr>
              <a:t>фонд «Русский мир»)</a:t>
            </a:r>
          </a:p>
          <a:p>
            <a:pPr algn="l"/>
            <a:endParaRPr lang="ru-RU" sz="3300" b="1" dirty="0" smtClean="0">
              <a:solidFill>
                <a:schemeClr val="accent6">
                  <a:lumMod val="50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ru-RU" sz="7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332656"/>
            <a:ext cx="8568952" cy="648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smtClean="0">
                <a:solidFill>
                  <a:srgbClr val="0F0E09"/>
                </a:solidFill>
              </a:rPr>
              <a:t>Функции ассоциации преподавателей-словесников (стратегия </a:t>
            </a:r>
            <a:r>
              <a:rPr lang="en-US" sz="2200" b="1" smtClean="0">
                <a:solidFill>
                  <a:srgbClr val="0F0E09"/>
                </a:solidFill>
              </a:rPr>
              <a:t>FIPLV)</a:t>
            </a:r>
            <a:endParaRPr lang="ru-RU" sz="2200" b="1" dirty="0">
              <a:solidFill>
                <a:srgbClr val="0F0E09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2267744" cy="15118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29" y="3068960"/>
            <a:ext cx="2085909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6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196752"/>
            <a:ext cx="5760640" cy="432048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3300" b="1" cap="all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6) </a:t>
            </a:r>
            <a:r>
              <a:rPr lang="ru-RU" sz="3300" b="1" cap="all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Общественные мероприятия</a:t>
            </a:r>
          </a:p>
          <a:p>
            <a:pPr algn="l"/>
            <a:r>
              <a:rPr lang="ru-RU" sz="3300" dirty="0">
                <a:solidFill>
                  <a:schemeClr val="tx1"/>
                </a:solidFill>
                <a:cs typeface="Times New Roman" panose="02020603050405020304" pitchFamily="18" charset="0"/>
              </a:rPr>
              <a:t>Фестивали, конкурсы, студенческие олимпиады</a:t>
            </a:r>
          </a:p>
          <a:p>
            <a:pPr algn="l"/>
            <a:endParaRPr lang="ru-RU" sz="33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l"/>
            <a:r>
              <a:rPr lang="ru-RU" sz="3300" b="1" cap="all" dirty="0" smtClean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7) </a:t>
            </a:r>
            <a:r>
              <a:rPr lang="ru-RU" sz="3300" b="1" cap="all" dirty="0">
                <a:solidFill>
                  <a:schemeClr val="accent6">
                    <a:lumMod val="50000"/>
                  </a:schemeClr>
                </a:solidFill>
                <a:cs typeface="Times New Roman" panose="02020603050405020304" pitchFamily="18" charset="0"/>
              </a:rPr>
              <a:t>Международное сотрудничество</a:t>
            </a:r>
            <a:endParaRPr lang="ru-RU" sz="3300" b="1" cap="all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ru-RU" sz="3300" dirty="0">
                <a:solidFill>
                  <a:schemeClr val="tx1"/>
                </a:solidFill>
              </a:rPr>
              <a:t>Национальные ассоциации входят в состав международных федераций </a:t>
            </a:r>
            <a:r>
              <a:rPr lang="ru-RU" sz="3300" dirty="0" smtClean="0">
                <a:solidFill>
                  <a:schemeClr val="tx1"/>
                </a:solidFill>
              </a:rPr>
              <a:t>преподавателей, таких как: </a:t>
            </a:r>
          </a:p>
          <a:p>
            <a:pPr algn="l"/>
            <a:r>
              <a:rPr lang="ru-RU" sz="3300" dirty="0" smtClean="0">
                <a:solidFill>
                  <a:schemeClr val="tx1"/>
                </a:solidFill>
              </a:rPr>
              <a:t> </a:t>
            </a:r>
            <a:endParaRPr lang="ru-RU" sz="3300" dirty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ru-RU" sz="3300" dirty="0">
                <a:solidFill>
                  <a:schemeClr val="tx1"/>
                </a:solidFill>
              </a:rPr>
              <a:t>Международная ассоциация преподавателей немецкого языка </a:t>
            </a:r>
            <a:r>
              <a:rPr lang="en-US" sz="3300" dirty="0">
                <a:solidFill>
                  <a:schemeClr val="tx1"/>
                </a:solidFill>
              </a:rPr>
              <a:t>IDV, </a:t>
            </a:r>
            <a:endParaRPr lang="ru-RU" sz="3300" dirty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ru-RU" sz="3300" dirty="0">
                <a:solidFill>
                  <a:schemeClr val="tx1"/>
                </a:solidFill>
              </a:rPr>
              <a:t>Международная федерация преподавателей французского языка </a:t>
            </a:r>
            <a:r>
              <a:rPr lang="en-US" sz="3300" dirty="0">
                <a:solidFill>
                  <a:schemeClr val="tx1"/>
                </a:solidFill>
              </a:rPr>
              <a:t>FIPF</a:t>
            </a:r>
            <a:endParaRPr lang="ru-RU" sz="3300" dirty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ru-RU" sz="3300" dirty="0">
                <a:solidFill>
                  <a:srgbClr val="0070C0"/>
                </a:solidFill>
              </a:rPr>
              <a:t>Международная ассоциация преподавателей русского языка и литературы МАПРЯЛ и др.</a:t>
            </a:r>
            <a:r>
              <a:rPr lang="en-US" sz="3300" dirty="0">
                <a:solidFill>
                  <a:srgbClr val="0070C0"/>
                </a:solidFill>
              </a:rPr>
              <a:t> </a:t>
            </a:r>
            <a:endParaRPr lang="ru-RU" sz="3300" dirty="0">
              <a:solidFill>
                <a:srgbClr val="0070C0"/>
              </a:solidFill>
            </a:endParaRPr>
          </a:p>
          <a:p>
            <a:endParaRPr lang="ru-RU" sz="3300" dirty="0" smtClean="0">
              <a:solidFill>
                <a:schemeClr val="tx1"/>
              </a:solidFill>
            </a:endParaRPr>
          </a:p>
          <a:p>
            <a:r>
              <a:rPr lang="ru-RU" sz="3300" dirty="0" smtClean="0">
                <a:solidFill>
                  <a:schemeClr val="tx1"/>
                </a:solidFill>
              </a:rPr>
              <a:t>Возможность </a:t>
            </a:r>
            <a:r>
              <a:rPr lang="ru-RU" sz="3300" dirty="0">
                <a:solidFill>
                  <a:schemeClr val="tx1"/>
                </a:solidFill>
              </a:rPr>
              <a:t>общаться с коллегами из любой точки планеты!</a:t>
            </a:r>
          </a:p>
          <a:p>
            <a:pPr algn="l"/>
            <a:endParaRPr lang="ru-RU" sz="20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95536" y="332656"/>
            <a:ext cx="8568952" cy="64807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200" b="1" dirty="0" smtClean="0">
                <a:solidFill>
                  <a:srgbClr val="0F0E09"/>
                </a:solidFill>
              </a:rPr>
              <a:t>Функции ассоциации преподавателей-словесников (стратегия </a:t>
            </a:r>
            <a:r>
              <a:rPr lang="en-US" sz="2200" b="1" dirty="0" smtClean="0">
                <a:solidFill>
                  <a:srgbClr val="0F0E09"/>
                </a:solidFill>
              </a:rPr>
              <a:t>FIPLV)</a:t>
            </a:r>
            <a:endParaRPr lang="ru-RU" sz="2200" b="1" dirty="0">
              <a:solidFill>
                <a:srgbClr val="0F0E09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908720"/>
            <a:ext cx="2422954" cy="16153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592" y="2636912"/>
            <a:ext cx="2422954" cy="16153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374417"/>
            <a:ext cx="2339752" cy="1559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352928" cy="648073"/>
          </a:xfrm>
        </p:spPr>
        <p:txBody>
          <a:bodyPr>
            <a:noAutofit/>
          </a:bodyPr>
          <a:lstStyle/>
          <a:p>
            <a:pPr lvl="0"/>
            <a:r>
              <a:rPr lang="ru-RU" sz="2200" b="1" dirty="0" smtClean="0"/>
              <a:t>Европейский опыт: исследовательский проект </a:t>
            </a:r>
            <a:r>
              <a:rPr lang="et-EE" sz="2200" b="1" dirty="0" smtClean="0"/>
              <a:t>LACS</a:t>
            </a:r>
            <a:endParaRPr lang="ru-RU" sz="2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684960"/>
            <a:ext cx="8568952" cy="1616248"/>
          </a:xfrm>
        </p:spPr>
        <p:txBody>
          <a:bodyPr>
            <a:normAutofit/>
          </a:bodyPr>
          <a:lstStyle/>
          <a:p>
            <a:pPr algn="l"/>
            <a:r>
              <a:rPr lang="et-EE" sz="1800" b="1" dirty="0" smtClean="0">
                <a:solidFill>
                  <a:schemeClr val="accent6">
                    <a:lumMod val="50000"/>
                  </a:schemeClr>
                </a:solidFill>
              </a:rPr>
              <a:t>LACS </a:t>
            </a:r>
            <a:r>
              <a:rPr lang="et-EE" sz="1800" b="1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sz="1800" b="1" dirty="0">
                <a:solidFill>
                  <a:schemeClr val="accent6">
                    <a:lumMod val="50000"/>
                  </a:schemeClr>
                </a:solidFill>
              </a:rPr>
              <a:t>Language Associations and Collaborative Support</a:t>
            </a:r>
            <a:r>
              <a:rPr lang="et-EE" sz="1800" b="1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r>
              <a:rPr lang="et-EE" sz="1800" b="1" dirty="0">
                <a:solidFill>
                  <a:srgbClr val="0F0E09"/>
                </a:solidFill>
              </a:rPr>
              <a:t> </a:t>
            </a:r>
            <a:r>
              <a:rPr lang="en-US" sz="1800" dirty="0">
                <a:solidFill>
                  <a:srgbClr val="0F0E09"/>
                </a:solidFill>
              </a:rPr>
              <a:t>– </a:t>
            </a:r>
            <a:r>
              <a:rPr lang="ru-RU" sz="1800" dirty="0" smtClean="0">
                <a:solidFill>
                  <a:srgbClr val="0F0E09"/>
                </a:solidFill>
              </a:rPr>
              <a:t/>
            </a:r>
            <a:br>
              <a:rPr lang="ru-RU" sz="1800" dirty="0" smtClean="0">
                <a:solidFill>
                  <a:srgbClr val="0F0E09"/>
                </a:solidFill>
              </a:rPr>
            </a:br>
            <a:r>
              <a:rPr lang="ru-RU" sz="1800" dirty="0" smtClean="0">
                <a:solidFill>
                  <a:srgbClr val="0F0E09"/>
                </a:solidFill>
              </a:rPr>
              <a:t>«языковые </a:t>
            </a:r>
            <a:r>
              <a:rPr lang="ru-RU" sz="1800" dirty="0">
                <a:solidFill>
                  <a:srgbClr val="0F0E09"/>
                </a:solidFill>
              </a:rPr>
              <a:t>ассоциации и совместная </a:t>
            </a:r>
            <a:r>
              <a:rPr lang="ru-RU" sz="1800" dirty="0" smtClean="0">
                <a:solidFill>
                  <a:srgbClr val="0F0E09"/>
                </a:solidFill>
              </a:rPr>
              <a:t>поддержка»</a:t>
            </a:r>
            <a:endParaRPr lang="ru-RU" sz="1800" dirty="0">
              <a:solidFill>
                <a:srgbClr val="0F0E09"/>
              </a:solidFill>
            </a:endParaRPr>
          </a:p>
          <a:p>
            <a:pPr algn="l"/>
            <a:endParaRPr lang="ru-RU" sz="1800" b="1" dirty="0" smtClean="0">
              <a:solidFill>
                <a:srgbClr val="0F0E09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Разработчик: </a:t>
            </a:r>
            <a:r>
              <a:rPr lang="ru-RU" sz="1800" dirty="0" smtClean="0">
                <a:solidFill>
                  <a:srgbClr val="0F0E09"/>
                </a:solidFill>
              </a:rPr>
              <a:t>Европейский центр современных языков в г. </a:t>
            </a:r>
            <a:r>
              <a:rPr lang="ru-RU" sz="1800" dirty="0" err="1" smtClean="0">
                <a:solidFill>
                  <a:srgbClr val="0F0E09"/>
                </a:solidFill>
              </a:rPr>
              <a:t>Грац</a:t>
            </a:r>
            <a:r>
              <a:rPr lang="ru-RU" sz="1800" dirty="0" smtClean="0">
                <a:solidFill>
                  <a:srgbClr val="0F0E09"/>
                </a:solidFill>
              </a:rPr>
              <a:t>, Австрия</a:t>
            </a:r>
          </a:p>
          <a:p>
            <a:pPr algn="l"/>
            <a:endParaRPr lang="ru-RU" sz="1800" b="1" dirty="0" smtClean="0">
              <a:solidFill>
                <a:srgbClr val="0F0E09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235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4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352928" cy="648073"/>
          </a:xfrm>
        </p:spPr>
        <p:txBody>
          <a:bodyPr>
            <a:noAutofit/>
          </a:bodyPr>
          <a:lstStyle/>
          <a:p>
            <a:pPr lvl="0"/>
            <a:r>
              <a:rPr lang="ru-RU" sz="2200" b="1" dirty="0" smtClean="0"/>
              <a:t>Европейский опыт: исследовательский проект </a:t>
            </a:r>
            <a:r>
              <a:rPr lang="et-EE" sz="2200" b="1" dirty="0" smtClean="0"/>
              <a:t>LACS</a:t>
            </a:r>
            <a:endParaRPr lang="ru-RU" sz="2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980728"/>
            <a:ext cx="5688632" cy="4320480"/>
          </a:xfrm>
        </p:spPr>
        <p:txBody>
          <a:bodyPr>
            <a:normAutofit/>
          </a:bodyPr>
          <a:lstStyle/>
          <a:p>
            <a:pPr algn="l"/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Цель: </a:t>
            </a:r>
            <a:r>
              <a:rPr lang="ru-RU" sz="1800" dirty="0">
                <a:solidFill>
                  <a:schemeClr val="tx1"/>
                </a:solidFill>
              </a:rPr>
              <a:t>распространение передового опыта совместной деятельности ассоциаций преподавателей иностранных языков</a:t>
            </a:r>
          </a:p>
          <a:p>
            <a:pPr algn="l"/>
            <a:endParaRPr lang="ru-RU" sz="18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Задачи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1800" dirty="0">
                <a:solidFill>
                  <a:schemeClr val="tx1"/>
                </a:solidFill>
              </a:rPr>
              <a:t>Определить пути и стратегии развития ассоциаций, создать площадки для </a:t>
            </a:r>
            <a:r>
              <a:rPr lang="ru-RU" sz="1800" dirty="0" smtClean="0">
                <a:solidFill>
                  <a:schemeClr val="tx1"/>
                </a:solidFill>
              </a:rPr>
              <a:t>их </a:t>
            </a:r>
            <a:r>
              <a:rPr lang="ru-RU" sz="1800" dirty="0">
                <a:solidFill>
                  <a:schemeClr val="tx1"/>
                </a:solidFill>
              </a:rPr>
              <a:t>взаимодействия, разработать методические материалы</a:t>
            </a:r>
          </a:p>
          <a:p>
            <a:pPr algn="l"/>
            <a:endParaRPr lang="ru-RU" sz="18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Мероприятие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1800" dirty="0">
                <a:solidFill>
                  <a:schemeClr val="tx1"/>
                </a:solidFill>
              </a:rPr>
              <a:t>Опросы международных ассоциаций </a:t>
            </a:r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в </a:t>
            </a:r>
            <a:r>
              <a:rPr lang="ru-RU" sz="1800" dirty="0">
                <a:solidFill>
                  <a:schemeClr val="tx1"/>
                </a:solidFill>
              </a:rPr>
              <a:t>2008, 2009 и 2011 гг.</a:t>
            </a:r>
          </a:p>
          <a:p>
            <a:pPr algn="l"/>
            <a:endParaRPr lang="ru-RU" sz="1800" b="1" dirty="0" smtClean="0">
              <a:solidFill>
                <a:schemeClr val="tx1"/>
              </a:solidFill>
            </a:endParaRPr>
          </a:p>
          <a:p>
            <a:pPr algn="l"/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</a:rPr>
              <a:t>Участники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ru-RU" sz="1800" dirty="0">
                <a:solidFill>
                  <a:srgbClr val="0070C0"/>
                </a:solidFill>
              </a:rPr>
              <a:t>90 ассоциаций-респондентов </a:t>
            </a:r>
            <a:r>
              <a:rPr lang="ru-RU" sz="1800" dirty="0">
                <a:solidFill>
                  <a:schemeClr val="tx1"/>
                </a:solidFill>
              </a:rPr>
              <a:t>на всех континентах, кроме Антарктики</a:t>
            </a:r>
          </a:p>
          <a:p>
            <a:pPr algn="l"/>
            <a:r>
              <a:rPr lang="ru-RU" sz="1800" dirty="0">
                <a:solidFill>
                  <a:schemeClr val="tx1"/>
                </a:solidFill>
              </a:rPr>
              <a:t> </a:t>
            </a:r>
          </a:p>
          <a:p>
            <a:pPr algn="l"/>
            <a:endParaRPr lang="ru-RU" sz="1800" b="1" dirty="0" smtClean="0">
              <a:solidFill>
                <a:srgbClr val="0F0E09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836712"/>
            <a:ext cx="1728192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0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352928" cy="648073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/>
              <a:t>Деятельность ассоциаций преподавателей-словесников</a:t>
            </a:r>
            <a:endParaRPr lang="ru-RU" sz="24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136474"/>
              </p:ext>
            </p:extLst>
          </p:nvPr>
        </p:nvGraphicFramePr>
        <p:xfrm>
          <a:off x="539552" y="1052736"/>
          <a:ext cx="8136904" cy="37512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23214"/>
                <a:gridCol w="813690"/>
              </a:tblGrid>
              <a:tr h="905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Защита интересов педагогического сообщества </a:t>
                      </a:r>
                      <a:endParaRPr lang="ru-RU" sz="2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в </a:t>
                      </a:r>
                      <a:r>
                        <a:rPr lang="ru-RU" sz="2000" dirty="0">
                          <a:effectLst/>
                        </a:rPr>
                        <a:t>органах власти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31%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Повышение квалификации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30%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5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Распространение информации </a:t>
                      </a:r>
                      <a:r>
                        <a:rPr lang="ru-RU" sz="2000" dirty="0" smtClean="0">
                          <a:effectLst/>
                        </a:rPr>
                        <a:t>о </a:t>
                      </a:r>
                      <a:r>
                        <a:rPr lang="ru-RU" sz="2000" dirty="0">
                          <a:effectLst/>
                        </a:rPr>
                        <a:t>реализации языковой политики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34%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Проведение исследований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20%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4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Форум для распространения «лучших практик» преподавания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32%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88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Площадка для совместной деятельности педагогов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32%</a:t>
                      </a:r>
                      <a:endParaRPr lang="ru-RU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144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476672"/>
            <a:ext cx="8352928" cy="648073"/>
          </a:xfrm>
        </p:spPr>
        <p:txBody>
          <a:bodyPr>
            <a:noAutofit/>
          </a:bodyPr>
          <a:lstStyle/>
          <a:p>
            <a:pPr lvl="0"/>
            <a:r>
              <a:rPr lang="ru-RU" sz="2400" b="1" dirty="0"/>
              <a:t>РОПРЯЛ в международном сообществе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преподавателей </a:t>
            </a:r>
            <a:r>
              <a:rPr lang="ru-RU" sz="2400" b="1" dirty="0"/>
              <a:t>иностранных языков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1196752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endParaRPr lang="ru-RU" sz="2000" b="1" dirty="0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043608" y="1412776"/>
            <a:ext cx="6948264" cy="37383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 smtClean="0"/>
          </a:p>
          <a:p>
            <a:pPr algn="ctr"/>
            <a:endParaRPr lang="et-EE" sz="3200" b="1" dirty="0" smtClean="0"/>
          </a:p>
          <a:p>
            <a:pPr algn="ctr"/>
            <a:r>
              <a:rPr lang="ru-RU" sz="3200" b="1" dirty="0" smtClean="0"/>
              <a:t>РОПРЯЛ</a:t>
            </a:r>
            <a:r>
              <a:rPr lang="ru-RU" sz="3200" b="1" dirty="0"/>
              <a:t>, с 1999 г.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699792" y="3350895"/>
            <a:ext cx="3816424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691680" y="4365104"/>
            <a:ext cx="5832648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14687" y="3617018"/>
            <a:ext cx="3386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МАПРЯЛ, с 1967 г.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68342" y="2766120"/>
            <a:ext cx="26793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3200" b="1" dirty="0" smtClean="0">
                <a:solidFill>
                  <a:schemeClr val="bg1"/>
                </a:solidFill>
              </a:rPr>
              <a:t>FIPLV</a:t>
            </a:r>
            <a:r>
              <a:rPr lang="ru-RU" sz="3200" b="1" dirty="0" smtClean="0">
                <a:solidFill>
                  <a:schemeClr val="bg1"/>
                </a:solidFill>
              </a:rPr>
              <a:t>, с 1</a:t>
            </a:r>
            <a:r>
              <a:rPr lang="et-EE" sz="3200" b="1" dirty="0" smtClean="0">
                <a:solidFill>
                  <a:schemeClr val="bg1"/>
                </a:solidFill>
              </a:rPr>
              <a:t>930</a:t>
            </a:r>
            <a:r>
              <a:rPr lang="ru-RU" sz="3200" b="1" dirty="0" smtClean="0">
                <a:solidFill>
                  <a:schemeClr val="bg1"/>
                </a:solidFill>
              </a:rPr>
              <a:t> г.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771</Words>
  <Application>Microsoft Office PowerPoint</Application>
  <PresentationFormat>Экран (4:3)</PresentationFormat>
  <Paragraphs>160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Российское общество  преподавателей русского языка и литературы:  от интеграционных связей к профессиональному росту</vt:lpstr>
      <vt:lpstr>Что такое ассоциация преподавателей-словесников? </vt:lpstr>
      <vt:lpstr>Функции ассоциации преподавателей-словесников (стратегия FIPLV)</vt:lpstr>
      <vt:lpstr>Презентация PowerPoint</vt:lpstr>
      <vt:lpstr>Презентация PowerPoint</vt:lpstr>
      <vt:lpstr>Европейский опыт: исследовательский проект LACS</vt:lpstr>
      <vt:lpstr>Европейский опыт: исследовательский проект LACS</vt:lpstr>
      <vt:lpstr>Деятельность ассоциаций преподавателей-словесников</vt:lpstr>
      <vt:lpstr>РОПРЯЛ в международном сообществе  преподавателей иностранных языков</vt:lpstr>
      <vt:lpstr>Российское общество преподавателей русского языка и литературы</vt:lpstr>
      <vt:lpstr>Структура РОПРЯЛ</vt:lpstr>
      <vt:lpstr>РОПРЯЛ: возможности для молодых русистов</vt:lpstr>
      <vt:lpstr> V Конгресс РОПРЯЛ  «Динамика языковых и культурных процессов в современной России»  4-8 октября 2016 года, Казань</vt:lpstr>
      <vt:lpstr>Фестиваль «Русское слово» </vt:lpstr>
      <vt:lpstr>Сессия «РОПРЯЛ – Русскому миру»</vt:lpstr>
      <vt:lpstr>Журнал «Мир русского слова»</vt:lpstr>
      <vt:lpstr>Исследовательская деятельность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Комплексный экзамен  для иностранных граждан: предложения «РОПРЯЛ» м</dc:title>
  <dc:creator>Московкин</dc:creator>
  <cp:lastModifiedBy>Nataly</cp:lastModifiedBy>
  <cp:revision>93</cp:revision>
  <dcterms:created xsi:type="dcterms:W3CDTF">2016-02-24T09:03:26Z</dcterms:created>
  <dcterms:modified xsi:type="dcterms:W3CDTF">2017-05-16T06:43:15Z</dcterms:modified>
</cp:coreProperties>
</file>