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notesMasterIdLst>
    <p:notesMasterId r:id="rId19"/>
  </p:notesMasterIdLst>
  <p:sldIdLst>
    <p:sldId id="256" r:id="rId2"/>
    <p:sldId id="257" r:id="rId3"/>
    <p:sldId id="289" r:id="rId4"/>
    <p:sldId id="258" r:id="rId5"/>
    <p:sldId id="259" r:id="rId6"/>
    <p:sldId id="261" r:id="rId7"/>
    <p:sldId id="284" r:id="rId8"/>
    <p:sldId id="286" r:id="rId9"/>
    <p:sldId id="287" r:id="rId10"/>
    <p:sldId id="290" r:id="rId11"/>
    <p:sldId id="292" r:id="rId12"/>
    <p:sldId id="262" r:id="rId13"/>
    <p:sldId id="293" r:id="rId14"/>
    <p:sldId id="294" r:id="rId15"/>
    <p:sldId id="299" r:id="rId16"/>
    <p:sldId id="296" r:id="rId17"/>
    <p:sldId id="297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4399EF7-1F10-4D8B-8A47-C9974753E98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99BA40E-BB7E-4E7D-AA31-7BFA533AA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362B09-A60D-4EBE-90D5-67B4B216D903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CD2B430-7202-48C6-8A15-32F114659D1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CFB1B5B-B407-4C4F-A416-128EFB38A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11CE-1EE9-49AD-915D-A58553D63F25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436D3-F49C-48D0-AF88-573776DEA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EA9AB-8DB2-43E4-BF40-D719B31C8F66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12BDD-4CC7-4AF3-8BE0-48F836E92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D1FC-8C22-43C1-8AF6-FD45C8F3F3F9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14E4C-0449-444E-9B63-B2770330E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C5271-0901-40F3-90E9-97BA4D0FC9A8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301892-2A95-4867-83B3-05A8E2165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7B70C1-B194-40F4-8415-F88640ED256E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EE51026-A407-4CB1-A604-F080C2A21B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F3DC127-17DC-4932-9C98-FDCDA5A197F2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F3A343-ED21-4104-A887-6013DAB2B3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923BD-C04F-416D-A205-53BF1AADD883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8EA7F-8E49-496A-8F07-7C1E5574E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5F332-5CB9-486C-A0B5-44E600D0732C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D6BE31-CEAA-4D62-93AC-8CC058FFE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26227-1EB3-401E-BCE1-DC9202C9F292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8224-3761-479F-985B-B579F8A1A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E18F7F-EF84-4BFA-8B4B-4078A94D7CE7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E5AE19E5-9423-48F8-BF48-BC526D4842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5ADB359-BF2D-493B-AED8-D23E08C08F3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5A318FB-D3F6-4BED-8CD9-235E417C56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4" r:id="rId2"/>
    <p:sldLayoutId id="2147484049" r:id="rId3"/>
    <p:sldLayoutId id="2147484050" r:id="rId4"/>
    <p:sldLayoutId id="2147484051" r:id="rId5"/>
    <p:sldLayoutId id="2147484045" r:id="rId6"/>
    <p:sldLayoutId id="2147484052" r:id="rId7"/>
    <p:sldLayoutId id="2147484046" r:id="rId8"/>
    <p:sldLayoutId id="2147484053" r:id="rId9"/>
    <p:sldLayoutId id="2147484047" r:id="rId10"/>
    <p:sldLayoutId id="21474840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rbel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500063"/>
            <a:ext cx="7772400" cy="5715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 smtClean="0"/>
              <a:t> </a:t>
            </a: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500"/>
            <a:ext cx="6400800" cy="3643313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ru-RU" sz="4000" i="1" dirty="0" smtClean="0">
                <a:solidFill>
                  <a:schemeClr val="tx1"/>
                </a:solidFill>
              </a:rPr>
              <a:t>Психологические аспекты инклюзии детей с интеллектуальной недостаточностью</a:t>
            </a:r>
            <a:endParaRPr lang="ru-RU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436096" y="5500688"/>
            <a:ext cx="36364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ct val="20000"/>
              </a:spcBef>
              <a:spcAft>
                <a:spcPts val="0"/>
              </a:spcAft>
              <a:buClr>
                <a:srgbClr val="F0A22E"/>
              </a:buClr>
              <a:buSzPct val="70000"/>
              <a:defRPr/>
            </a:pPr>
            <a:r>
              <a:rPr lang="ru-RU" sz="2400" i="1" dirty="0" smtClean="0">
                <a:solidFill>
                  <a:srgbClr val="4E3B30">
                    <a:shade val="75000"/>
                  </a:srgbClr>
                </a:solidFill>
                <a:latin typeface="Franklin Gothic Book"/>
                <a:cs typeface="+mn-cs"/>
              </a:rPr>
              <a:t>А.М.Щербакова, МГППУ</a:t>
            </a:r>
            <a:endParaRPr lang="ru-RU" sz="2400" i="1" dirty="0">
              <a:solidFill>
                <a:srgbClr val="4E3B30">
                  <a:shade val="75000"/>
                </a:srgbClr>
              </a:solidFill>
              <a:latin typeface="Franklin Gothic Book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i="1" smtClean="0"/>
              <a:t>Проблемы инклюзии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4800" y="1554163"/>
            <a:ext cx="8686800" cy="5089525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mtClean="0"/>
              <a:t>Однобокое понимание инклюзии ТОЛЬКО как включение детей с ОВЗ в общеобразовательную среду</a:t>
            </a: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mtClean="0"/>
              <a:t>Пренебрежение деятельностным компонентом как в инклюзивном образовании, так и в иных социальных институтах </a:t>
            </a: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3200" smtClean="0"/>
              <a:t>Инклюзия без учета психологической составляющей приводит к настороженности и отторжению. </a:t>
            </a:r>
          </a:p>
          <a:p>
            <a:pPr algn="just" eaLnBrk="1" hangingPunct="1">
              <a:spcBef>
                <a:spcPts val="1200"/>
              </a:spcBef>
              <a:buFont typeface="Wingdings" pitchFamily="2" charset="2"/>
              <a:buChar char="ü"/>
            </a:pPr>
            <a:endParaRPr lang="ru-RU" smtClean="0"/>
          </a:p>
          <a:p>
            <a:pPr eaLnBrk="1" hangingPunct="1">
              <a:buFont typeface="Arial" charset="0"/>
              <a:buChar char="•"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i="1" smtClean="0"/>
              <a:t>Последствия</a:t>
            </a:r>
          </a:p>
        </p:txBody>
      </p:sp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ru-RU" sz="3200" smtClean="0"/>
              <a:t>Когда ребенок по тем или иным причинам сталкивается с несоответствием потребностей своего развития и той роли, которую отводит ему окружающее его общество, то результатом являются различные формы выпадения его из культуры, включая  социальную маргинализацию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Пути решения проблем инклюзии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spcBef>
                <a:spcPts val="1800"/>
              </a:spcBef>
              <a:buFont typeface="Wingdings" pitchFamily="2" charset="2"/>
              <a:buChar char="ü"/>
            </a:pPr>
            <a:r>
              <a:rPr lang="ru-RU" dirty="0" smtClean="0"/>
              <a:t>Инклюзия должна начинаться с дифференциации – выявления особенностей</a:t>
            </a:r>
          </a:p>
          <a:p>
            <a:pPr algn="just" eaLnBrk="1" hangingPunct="1">
              <a:spcBef>
                <a:spcPts val="1800"/>
              </a:spcBef>
              <a:buFont typeface="Wingdings" pitchFamily="2" charset="2"/>
              <a:buChar char="ü"/>
            </a:pPr>
            <a:r>
              <a:rPr lang="ru-RU" dirty="0" smtClean="0"/>
              <a:t>Инклюзия без дифференциации превращается в безуспешную ассимиляцию</a:t>
            </a:r>
          </a:p>
          <a:p>
            <a:pPr algn="just" eaLnBrk="1" hangingPunct="1">
              <a:spcBef>
                <a:spcPts val="1800"/>
              </a:spcBef>
              <a:buFont typeface="Wingdings" pitchFamily="2" charset="2"/>
              <a:buChar char="ü"/>
            </a:pPr>
            <a:r>
              <a:rPr lang="ru-RU" dirty="0" smtClean="0"/>
              <a:t>Проектирование инклюзивных реабилитационных сред, предъявляющих ребенку с интеллектуальной недостаточностью задачи развития с учетом его потребностей и возможностей самореализации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937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0070C0"/>
                </a:solidFill>
              </a:rPr>
              <a:t>Самореализация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8577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/>
              <a:t>Образование должно быть ориентировано на создание условий для самореализации личности (</a:t>
            </a:r>
            <a:r>
              <a:rPr lang="ru-RU" sz="2000" dirty="0" smtClean="0"/>
              <a:t>Закон РФ “Об образовании” статья 3.7 )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/>
              <a:t>Самореализация </a:t>
            </a:r>
            <a:r>
              <a:rPr lang="ru-RU" sz="2400" dirty="0"/>
              <a:t>может пониматься как результат стремления человека проявлять себя в значимом для него деле и конституирует </a:t>
            </a:r>
            <a:r>
              <a:rPr lang="ru-RU" sz="2400" dirty="0" err="1"/>
              <a:t>активно-деятельностный</a:t>
            </a:r>
            <a:r>
              <a:rPr lang="ru-RU" sz="2400" dirty="0"/>
              <a:t> аспект </a:t>
            </a:r>
            <a:r>
              <a:rPr lang="ru-RU" sz="2400" dirty="0" smtClean="0"/>
              <a:t>жизни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400" dirty="0" smtClean="0"/>
              <a:t>В </a:t>
            </a:r>
            <a:r>
              <a:rPr lang="ru-RU" sz="2400" dirty="0"/>
              <a:t>качестве главного условия самореализации личности выступает деятельность, приводящая человека к субъективной удовлетворенности активностью в значимых для него сферах жизнедеятельности или взаимоотношений. </a:t>
            </a:r>
            <a:endParaRPr lang="ru-RU" sz="2400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8153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0070C0"/>
                </a:solidFill>
              </a:rPr>
              <a:t>Препятствия для самореализации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Способность к самореализации блокируется или искажается при: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Воспитании в условиях недоступной по уровню сложности предъявляемых задач среды (</a:t>
            </a:r>
            <a:r>
              <a:rPr lang="ru-RU" sz="2800" dirty="0" smtClean="0"/>
              <a:t>выученная беспомощность, чувство </a:t>
            </a:r>
            <a:r>
              <a:rPr lang="ru-RU" sz="2800" dirty="0" err="1" smtClean="0"/>
              <a:t>малоценности</a:t>
            </a:r>
            <a:r>
              <a:rPr lang="ru-RU" sz="2800" dirty="0" smtClean="0"/>
              <a:t> )</a:t>
            </a: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Постановке перспективы будущего, не соответствующей потребностям и возможностям ребенка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/>
              <a:t>Наличии существенных затруднений для переживания ребенком </a:t>
            </a:r>
            <a:r>
              <a:rPr lang="ru-RU" dirty="0" err="1" smtClean="0"/>
              <a:t>самоэффективности</a:t>
            </a:r>
            <a:endParaRPr lang="ru-RU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>
                <a:solidFill>
                  <a:srgbClr val="0070C0"/>
                </a:solidFill>
              </a:rPr>
              <a:t>Успешность самореализации</a:t>
            </a:r>
            <a:endParaRPr lang="ru-RU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89566"/>
            <a:ext cx="4968552" cy="5079794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/>
              <a:t>среда, обеспечивающая преодоление чувства зависимости, поощрение личной ответственности – формирование доверия к себе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/>
              <a:t>удовлетворенность собственной активностью как результат стремления проявлять себя в значимом деле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/>
              <a:t> повышение качества жизни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Содержимое 5" descr="0b2a36f54c26bc7840f4513b417a4cff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57800" y="2348880"/>
            <a:ext cx="3886200" cy="3085281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Проектирование инклюзивных образовательных сред</a:t>
            </a:r>
            <a:endParaRPr lang="ru-RU" i="1" dirty="0"/>
          </a:p>
        </p:txBody>
      </p:sp>
      <p:sp>
        <p:nvSpPr>
          <p:cNvPr id="2048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639" cy="478112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Опора на принцип активности (А.Н. Леонтьев)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 Опора на принцип единства сознания и деятельности (С.Л. Рубинштейн)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Учет генетической связи понятийного мышления с </a:t>
            </a:r>
            <a:r>
              <a:rPr lang="ru-RU" dirty="0" err="1" smtClean="0"/>
              <a:t>внешне-предметной</a:t>
            </a:r>
            <a:r>
              <a:rPr lang="ru-RU" dirty="0" smtClean="0"/>
              <a:t> формой познания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dirty="0" smtClean="0"/>
              <a:t> Проектирование реабилитационных сред, предъявляющих  ребенку с интеллектуальной недостаточностью задачи развития с учетом его потребностей и возможностей</a:t>
            </a:r>
          </a:p>
          <a:p>
            <a:pPr eaLnBrk="1" hangingPunct="1">
              <a:buFont typeface="Wingdings" pitchFamily="2" charset="2"/>
              <a:buChar char="Ø"/>
            </a:pPr>
            <a:endParaRPr lang="ru-R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8153400" cy="990600"/>
          </a:xfrm>
        </p:spPr>
        <p:txBody>
          <a:bodyPr/>
          <a:lstStyle/>
          <a:p>
            <a:r>
              <a:rPr lang="ru-RU" sz="4800" i="1" smtClean="0"/>
              <a:t>Роль среды</a:t>
            </a:r>
          </a:p>
        </p:txBody>
      </p:sp>
      <p:pic>
        <p:nvPicPr>
          <p:cNvPr id="19459" name="Содержимое 3" descr="IMG_225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1500" y="3357563"/>
            <a:ext cx="3886200" cy="2914650"/>
          </a:xfrm>
        </p:spPr>
      </p:pic>
      <p:pic>
        <p:nvPicPr>
          <p:cNvPr id="6" name="Picture 2" descr="C:\Users\Аня\Pictures\по годам\2009\июнь\питер\IMG_0590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845050" y="1704795"/>
            <a:ext cx="3886200" cy="4340586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dirty="0" smtClean="0"/>
              <a:t>Идея </a:t>
            </a:r>
            <a:r>
              <a:rPr lang="ru-RU" i="1" dirty="0" smtClean="0"/>
              <a:t>включающего общества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 rtlCol="0"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  <a:defRPr/>
            </a:pPr>
            <a:r>
              <a:rPr lang="ru-RU" dirty="0" smtClean="0"/>
              <a:t>Идеология инклюзии основана на идее включающего общества.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dirty="0" smtClean="0"/>
              <a:t>Следование этой идее означает изменение общества и его институтов таким образом, чтобы они благоприятствовали включению другого (человека другой расы, вероисповедания, культуры, человека с ограниченными возможностями здоровья).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dirty="0" smtClean="0"/>
              <a:t> Предполагается, что такое включение будет содействовать интересам всех членов общества (включая лиц с ОВЗ), росту их независимости, обеспечению равенства их прав и повышению качества жизни в целом.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i="1" dirty="0" smtClean="0">
                <a:solidFill>
                  <a:srgbClr val="C00000"/>
                </a:solidFill>
              </a:rPr>
              <a:t>Инклюзия и МКФ</a:t>
            </a:r>
          </a:p>
        </p:txBody>
      </p:sp>
      <p:pic>
        <p:nvPicPr>
          <p:cNvPr id="12291" name="Содержимое 3" descr="Новый рисунок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0063" y="1500188"/>
            <a:ext cx="7904162" cy="46863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304800" y="214313"/>
            <a:ext cx="8686800" cy="785812"/>
          </a:xfrm>
        </p:spPr>
        <p:txBody>
          <a:bodyPr/>
          <a:lstStyle/>
          <a:p>
            <a:pPr eaLnBrk="1" hangingPunct="1"/>
            <a:r>
              <a:rPr lang="ru-RU" sz="3600" i="1" smtClean="0"/>
              <a:t>Экологический подход</a:t>
            </a:r>
          </a:p>
        </p:txBody>
      </p:sp>
      <p:sp>
        <p:nvSpPr>
          <p:cNvPr id="13315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ru-RU" smtClean="0"/>
              <a:t>Включение в реальную жизнь является необходимым условием формирования активности детей с ограниченными возможностями здоровья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mtClean="0"/>
              <a:t>Отношение общества во многом определяет и формирует как личностную, так и социальную позицию человека с инвалидностью. </a:t>
            </a:r>
            <a:endParaRPr lang="ru-RU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i="1" smtClean="0"/>
              <a:t>Готовность общества к включению ребенка с ОВЗ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1571625"/>
            <a:ext cx="8686800" cy="4525963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ru-RU" dirty="0" smtClean="0"/>
              <a:t>Без учета психологических аспектов отношения общества к инвалидности усилия по инклюзии детей с ограниченными возможностями здоровья не могут быть результативными . </a:t>
            </a:r>
          </a:p>
          <a:p>
            <a:pPr algn="just" eaLnBrk="1" hangingPunct="1">
              <a:buFont typeface="Arial" charset="0"/>
              <a:buChar char="•"/>
            </a:pPr>
            <a:r>
              <a:rPr lang="ru-RU" i="1" dirty="0" smtClean="0"/>
              <a:t>Предполагается, что это отношение будет различаться в зависимости от характера ограничений здоровья.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i="1" smtClean="0"/>
              <a:t>Отношение к инвалиду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614863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ts val="2400"/>
              </a:spcBef>
              <a:buFont typeface="Wingdings" pitchFamily="2" charset="2"/>
              <a:buChar char="ü"/>
            </a:pPr>
            <a:r>
              <a:rPr lang="ru-RU" smtClean="0"/>
              <a:t>Принимающее отношение почти у половины респондентов (47%). </a:t>
            </a:r>
          </a:p>
          <a:p>
            <a:pPr algn="just" eaLnBrk="1" hangingPunct="1">
              <a:lnSpc>
                <a:spcPct val="120000"/>
              </a:lnSpc>
              <a:spcBef>
                <a:spcPts val="2400"/>
              </a:spcBef>
              <a:buFont typeface="Wingdings" pitchFamily="2" charset="2"/>
              <a:buChar char="ü"/>
            </a:pPr>
            <a:r>
              <a:rPr lang="ru-RU" smtClean="0"/>
              <a:t>Четверть (23%) испытуемых занимают отвергающую позицию. </a:t>
            </a:r>
          </a:p>
          <a:p>
            <a:pPr algn="just" eaLnBrk="1" hangingPunct="1">
              <a:lnSpc>
                <a:spcPct val="120000"/>
              </a:lnSpc>
              <a:spcBef>
                <a:spcPts val="2400"/>
              </a:spcBef>
              <a:buFont typeface="Wingdings" pitchFamily="2" charset="2"/>
              <a:buNone/>
            </a:pPr>
            <a:endParaRPr lang="ru-RU" smtClean="0"/>
          </a:p>
          <a:p>
            <a:pPr algn="just" eaLnBrk="1" hangingPunct="1">
              <a:lnSpc>
                <a:spcPct val="120000"/>
              </a:lnSpc>
              <a:spcBef>
                <a:spcPts val="2400"/>
              </a:spcBef>
              <a:buFont typeface="Wingdings" pitchFamily="2" charset="2"/>
              <a:buChar char="ü"/>
            </a:pPr>
            <a:endParaRPr lang="ru-RU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Отношение к человеку с умственной отсталостью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>
              <a:lnSpc>
                <a:spcPct val="120000"/>
              </a:lnSpc>
              <a:spcBef>
                <a:spcPts val="2400"/>
              </a:spcBef>
              <a:buFont typeface="Wingdings" pitchFamily="2" charset="2"/>
              <a:buChar char="ü"/>
            </a:pPr>
            <a:r>
              <a:rPr lang="ru-RU" smtClean="0"/>
              <a:t>Принимающее отношение у четвертой части  респондентов. </a:t>
            </a:r>
          </a:p>
          <a:p>
            <a:pPr algn="just" eaLnBrk="1" hangingPunct="1">
              <a:lnSpc>
                <a:spcPct val="120000"/>
              </a:lnSpc>
              <a:spcBef>
                <a:spcPts val="2400"/>
              </a:spcBef>
              <a:buFont typeface="Wingdings" pitchFamily="2" charset="2"/>
              <a:buChar char="ü"/>
            </a:pPr>
            <a:r>
              <a:rPr lang="ru-RU" smtClean="0"/>
              <a:t>Более 70%  занимают отвергающую позицию.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z="3600" i="1" smtClean="0"/>
              <a:t>Примеры принимающего отношения 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244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600" b="1" smtClean="0"/>
              <a:t>по методике «Синквейн»: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(Х1.и):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такой же человек, как и все; стремится, преодолевает трудности; морально силен; трудолюбив; побеждает; достоин уважения; выдержка.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(Х1.уо):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человек, к которому необходимо протянуть руку помощи; радуется жизни; сочувствие; страдает; старается учиться.</a:t>
            </a:r>
          </a:p>
          <a:p>
            <a:endParaRPr lang="ru-RU" sz="1600" smtClean="0"/>
          </a:p>
          <a:p>
            <a:pPr>
              <a:buFont typeface="Wingdings" pitchFamily="2" charset="2"/>
              <a:buNone/>
            </a:pPr>
            <a:r>
              <a:rPr lang="ru-RU" sz="1600" b="1" smtClean="0"/>
              <a:t>по методике «Дерево»: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(Х1.и):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Человек, который пытается забраться выше; нуждается в помощи; у него есть поддержка; хочет быть наравне с остальными.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(Х1.уо): 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стремится к общению с развитыми людьми; пытается удержаться; старается подняться вверх.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z="3200" i="1" smtClean="0"/>
              <a:t>Примеры отстраненного/отвергающего отношения </a:t>
            </a:r>
            <a:endParaRPr lang="ru-RU" sz="3200" smtClean="0"/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8529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600" b="1" smtClean="0"/>
              <a:t>по методике «Синквейн»: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(Х2,Х3.и.):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другой; непохожий; им не повезло; жалость; существует, а не живет; ни к чему не пригодный; жалкий; всю жизнь лечится; неудачник; недостоин нашего внимания; неполноценный.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(Х3.уо):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не развивается; глупый; остался на том же уровне; не живет, а существует; жалкий; придурковатый; бесполезный; недалёкий; тупой; не контролирует себя; не ориентируется в социуме; ограничен больше, чем инвалид.  </a:t>
            </a:r>
          </a:p>
          <a:p>
            <a:pPr>
              <a:buFont typeface="Wingdings" pitchFamily="2" charset="2"/>
              <a:buNone/>
            </a:pPr>
            <a:r>
              <a:rPr lang="ru-RU" sz="1600" b="1" smtClean="0"/>
              <a:t>по методике «Дерево»: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(Х2.,Х3и):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не такой, как остальные; сидит один; одинок, не может сделать ничего самостоятельно, без посторонней помощи; не имеет свободы действий; находится на низшей ступени жизни; живет за счёт других; не может подняться выше.  </a:t>
            </a:r>
          </a:p>
          <a:p>
            <a:pPr>
              <a:buFont typeface="Wingdings" pitchFamily="2" charset="2"/>
              <a:buChar char="Ø"/>
            </a:pPr>
            <a:r>
              <a:rPr lang="ru-RU" sz="1600" smtClean="0"/>
              <a:t>(Х3.уо): человек, который не понимает, что подвергает себя опасности; всегда только веселится - ничего другого не умеет делать; зря надеется на помощь.</a:t>
            </a:r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970</TotalTime>
  <Words>716</Words>
  <Application>Microsoft Office PowerPoint</Application>
  <PresentationFormat>Экран (4:3)</PresentationFormat>
  <Paragraphs>72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Обычная</vt:lpstr>
      <vt:lpstr> </vt:lpstr>
      <vt:lpstr>Идея включающего общества</vt:lpstr>
      <vt:lpstr>Инклюзия и МКФ</vt:lpstr>
      <vt:lpstr>Экологический подход</vt:lpstr>
      <vt:lpstr>Готовность общества к включению ребенка с ОВЗ</vt:lpstr>
      <vt:lpstr>Отношение к инвалиду</vt:lpstr>
      <vt:lpstr>Отношение к человеку с умственной отсталостью</vt:lpstr>
      <vt:lpstr>Примеры принимающего отношения </vt:lpstr>
      <vt:lpstr>Примеры отстраненного/отвергающего отношения </vt:lpstr>
      <vt:lpstr>Проблемы инклюзии</vt:lpstr>
      <vt:lpstr>Последствия</vt:lpstr>
      <vt:lpstr>Пути решения проблем инклюзии</vt:lpstr>
      <vt:lpstr>Самореализация</vt:lpstr>
      <vt:lpstr>Препятствия для самореализации</vt:lpstr>
      <vt:lpstr>Успешность самореализации</vt:lpstr>
      <vt:lpstr>Проектирование инклюзивных образовательных сред</vt:lpstr>
      <vt:lpstr>Роль среды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городской психолого-педагогический университет</dc:title>
  <dc:creator>Аня</dc:creator>
  <cp:lastModifiedBy>5153</cp:lastModifiedBy>
  <cp:revision>111</cp:revision>
  <dcterms:created xsi:type="dcterms:W3CDTF">2009-11-20T11:12:42Z</dcterms:created>
  <dcterms:modified xsi:type="dcterms:W3CDTF">2015-03-18T13:47:58Z</dcterms:modified>
</cp:coreProperties>
</file>